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67" r:id="rId3"/>
    <p:sldId id="262" r:id="rId4"/>
    <p:sldId id="266" r:id="rId5"/>
    <p:sldId id="268" r:id="rId6"/>
    <p:sldId id="265" r:id="rId7"/>
    <p:sldId id="257" r:id="rId8"/>
    <p:sldId id="258" r:id="rId9"/>
    <p:sldId id="259" r:id="rId10"/>
    <p:sldId id="260" r:id="rId11"/>
    <p:sldId id="261" r:id="rId1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369" autoAdjust="0"/>
  </p:normalViewPr>
  <p:slideViewPr>
    <p:cSldViewPr showGuides="1"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83" d="100"/>
          <a:sy n="83" d="100"/>
        </p:scale>
        <p:origin x="-3240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1884C0-CF65-4176-9592-7361B03DE6E2}" type="datetimeFigureOut">
              <a:rPr lang="de-DE" smtClean="0"/>
              <a:pPr/>
              <a:t>19.09.2014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8ABE61-9CAE-4FB9-BFF4-073A266D97A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476825" lvl="3" indent="-210975"/>
            <a:r>
              <a:rPr lang="de-DE" dirty="0" smtClean="0"/>
              <a:t>42 </a:t>
            </a:r>
            <a:r>
              <a:rPr lang="de-DE" dirty="0" err="1" smtClean="0"/>
              <a:t>years</a:t>
            </a:r>
            <a:r>
              <a:rPr lang="de-DE" dirty="0" smtClean="0"/>
              <a:t>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police</a:t>
            </a:r>
            <a:r>
              <a:rPr lang="de-DE" dirty="0" smtClean="0"/>
              <a:t>, </a:t>
            </a:r>
            <a:r>
              <a:rPr lang="de-DE" dirty="0" err="1" smtClean="0"/>
              <a:t>predominant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field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police</a:t>
            </a:r>
            <a:r>
              <a:rPr lang="de-DE" dirty="0" smtClean="0"/>
              <a:t> </a:t>
            </a:r>
            <a:r>
              <a:rPr lang="de-DE" dirty="0" err="1" smtClean="0"/>
              <a:t>traffic</a:t>
            </a:r>
            <a:r>
              <a:rPr lang="de-DE" dirty="0" smtClean="0"/>
              <a:t> </a:t>
            </a:r>
            <a:r>
              <a:rPr lang="de-DE" dirty="0" err="1" smtClean="0"/>
              <a:t>tasks</a:t>
            </a:r>
            <a:endParaRPr lang="de-DE" dirty="0" smtClean="0"/>
          </a:p>
          <a:p>
            <a:pPr marL="1476825" lvl="3" indent="-210975"/>
            <a:r>
              <a:rPr lang="de-DE" dirty="0" smtClean="0"/>
              <a:t> </a:t>
            </a:r>
            <a:r>
              <a:rPr lang="de-DE" dirty="0" err="1" smtClean="0"/>
              <a:t>traffic</a:t>
            </a:r>
            <a:r>
              <a:rPr lang="de-DE" dirty="0" smtClean="0"/>
              <a:t> </a:t>
            </a:r>
            <a:r>
              <a:rPr lang="de-DE" dirty="0" err="1" smtClean="0"/>
              <a:t>enforcement</a:t>
            </a:r>
            <a:endParaRPr lang="de-DE" dirty="0" smtClean="0"/>
          </a:p>
          <a:p>
            <a:pPr marL="1476825" lvl="3" indent="-210975"/>
            <a:r>
              <a:rPr lang="de-DE" dirty="0" smtClean="0"/>
              <a:t> </a:t>
            </a:r>
            <a:r>
              <a:rPr lang="de-DE" dirty="0" err="1" smtClean="0"/>
              <a:t>traffic</a:t>
            </a:r>
            <a:r>
              <a:rPr lang="de-DE" dirty="0" smtClean="0"/>
              <a:t> </a:t>
            </a:r>
            <a:r>
              <a:rPr lang="de-DE" dirty="0" err="1" smtClean="0"/>
              <a:t>accident</a:t>
            </a:r>
            <a:r>
              <a:rPr lang="de-DE" dirty="0" smtClean="0"/>
              <a:t> </a:t>
            </a:r>
            <a:r>
              <a:rPr lang="de-DE" dirty="0" err="1" smtClean="0"/>
              <a:t>sevice</a:t>
            </a:r>
            <a:endParaRPr lang="de-DE" dirty="0" smtClean="0"/>
          </a:p>
          <a:p>
            <a:pPr marL="1476825" lvl="3" indent="-210975"/>
            <a:r>
              <a:rPr lang="de-DE" dirty="0" smtClean="0"/>
              <a:t> </a:t>
            </a:r>
            <a:r>
              <a:rPr lang="de-DE" dirty="0" err="1" smtClean="0"/>
              <a:t>subject</a:t>
            </a:r>
            <a:r>
              <a:rPr lang="de-DE" dirty="0" smtClean="0"/>
              <a:t> </a:t>
            </a:r>
            <a:r>
              <a:rPr lang="de-DE" dirty="0" err="1" smtClean="0"/>
              <a:t>teacher</a:t>
            </a:r>
            <a:r>
              <a:rPr lang="de-DE" dirty="0" smtClean="0"/>
              <a:t> </a:t>
            </a:r>
            <a:r>
              <a:rPr lang="de-DE" dirty="0" err="1" smtClean="0"/>
              <a:t>among</a:t>
            </a:r>
            <a:r>
              <a:rPr lang="de-DE" dirty="0" smtClean="0"/>
              <a:t> </a:t>
            </a:r>
            <a:r>
              <a:rPr lang="de-DE" dirty="0" err="1" smtClean="0"/>
              <a:t>others</a:t>
            </a:r>
            <a:r>
              <a:rPr lang="de-DE" dirty="0" smtClean="0"/>
              <a:t> </a:t>
            </a:r>
            <a:r>
              <a:rPr lang="de-DE" dirty="0" err="1" smtClean="0"/>
              <a:t>traffic</a:t>
            </a:r>
            <a:r>
              <a:rPr lang="de-DE" dirty="0" smtClean="0"/>
              <a:t> </a:t>
            </a:r>
            <a:r>
              <a:rPr lang="de-DE" dirty="0" err="1" smtClean="0"/>
              <a:t>law</a:t>
            </a:r>
            <a:endParaRPr lang="de-DE" dirty="0" smtClean="0"/>
          </a:p>
          <a:p>
            <a:pPr marL="1476825" lvl="3" indent="-210975"/>
            <a:r>
              <a:rPr lang="de-DE" dirty="0" smtClean="0"/>
              <a:t> Head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investigation</a:t>
            </a:r>
            <a:r>
              <a:rPr lang="de-DE" dirty="0" smtClean="0"/>
              <a:t> </a:t>
            </a:r>
            <a:r>
              <a:rPr lang="de-DE" dirty="0" err="1" smtClean="0"/>
              <a:t>service</a:t>
            </a:r>
            <a:r>
              <a:rPr lang="de-DE" dirty="0" smtClean="0"/>
              <a:t> </a:t>
            </a:r>
            <a:r>
              <a:rPr lang="de-DE" dirty="0" err="1" smtClean="0"/>
              <a:t>among</a:t>
            </a:r>
            <a:r>
              <a:rPr lang="de-DE" dirty="0" smtClean="0"/>
              <a:t> </a:t>
            </a:r>
            <a:r>
              <a:rPr lang="de-DE" dirty="0" err="1" smtClean="0"/>
              <a:t>others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traffic</a:t>
            </a:r>
            <a:r>
              <a:rPr lang="de-DE" dirty="0" smtClean="0"/>
              <a:t> </a:t>
            </a:r>
            <a:r>
              <a:rPr lang="de-DE" dirty="0" err="1" smtClean="0"/>
              <a:t>criminal</a:t>
            </a:r>
            <a:r>
              <a:rPr lang="de-DE" dirty="0" smtClean="0"/>
              <a:t> </a:t>
            </a:r>
            <a:r>
              <a:rPr lang="de-DE" dirty="0" err="1" smtClean="0"/>
              <a:t>offences</a:t>
            </a:r>
            <a:endParaRPr lang="de-DE" dirty="0" smtClean="0"/>
          </a:p>
          <a:p>
            <a:pPr marL="1476825" lvl="3" indent="-210975"/>
            <a:r>
              <a:rPr lang="de-DE" dirty="0" smtClean="0"/>
              <a:t> </a:t>
            </a:r>
            <a:r>
              <a:rPr lang="de-DE" dirty="0" err="1" smtClean="0"/>
              <a:t>Chair</a:t>
            </a:r>
            <a:r>
              <a:rPr lang="de-DE" dirty="0" smtClean="0"/>
              <a:t> </a:t>
            </a:r>
            <a:r>
              <a:rPr lang="de-DE" dirty="0" err="1" smtClean="0"/>
              <a:t>fore</a:t>
            </a:r>
            <a:r>
              <a:rPr lang="de-DE" dirty="0" smtClean="0"/>
              <a:t> </a:t>
            </a:r>
            <a:r>
              <a:rPr lang="de-DE" dirty="0" err="1" smtClean="0"/>
              <a:t>accident</a:t>
            </a:r>
            <a:r>
              <a:rPr lang="de-DE" dirty="0" smtClean="0"/>
              <a:t> </a:t>
            </a:r>
            <a:r>
              <a:rPr lang="de-DE" dirty="0" err="1" smtClean="0"/>
              <a:t>commission</a:t>
            </a:r>
            <a:endParaRPr lang="de-DE" dirty="0" smtClean="0"/>
          </a:p>
          <a:p>
            <a:pPr marL="1476825" lvl="3" indent="-210975"/>
            <a:r>
              <a:rPr lang="de-DE" dirty="0" smtClean="0"/>
              <a:t> </a:t>
            </a:r>
            <a:r>
              <a:rPr lang="de-DE" dirty="0" err="1" smtClean="0"/>
              <a:t>since</a:t>
            </a:r>
            <a:r>
              <a:rPr lang="de-DE" dirty="0" smtClean="0"/>
              <a:t> 2002 </a:t>
            </a:r>
            <a:r>
              <a:rPr lang="de-DE" dirty="0" err="1" smtClean="0"/>
              <a:t>head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police</a:t>
            </a:r>
            <a:r>
              <a:rPr lang="de-DE" dirty="0" smtClean="0"/>
              <a:t> </a:t>
            </a:r>
            <a:r>
              <a:rPr lang="de-DE" dirty="0" err="1" smtClean="0"/>
              <a:t>traffic</a:t>
            </a:r>
            <a:r>
              <a:rPr lang="de-DE" dirty="0" smtClean="0"/>
              <a:t> </a:t>
            </a:r>
            <a:r>
              <a:rPr lang="de-DE" dirty="0" err="1" smtClean="0"/>
              <a:t>matters</a:t>
            </a:r>
            <a:r>
              <a:rPr lang="de-DE" dirty="0" smtClean="0"/>
              <a:t> in </a:t>
            </a:r>
            <a:r>
              <a:rPr lang="de-DE" dirty="0" err="1" smtClean="0"/>
              <a:t>Saxony</a:t>
            </a:r>
            <a:r>
              <a:rPr lang="de-DE" dirty="0" smtClean="0"/>
              <a:t>- Anhalt</a:t>
            </a:r>
            <a:endParaRPr lang="en-US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8ABE61-9CAE-4FB9-BFF4-073A266D97A4}" type="slidenum">
              <a:rPr lang="de-DE" smtClean="0"/>
              <a:pPr/>
              <a:t>3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BD05DD-92E1-4958-8795-7EC2D6782788}" type="slidenum">
              <a:rPr lang="de-DE"/>
              <a:pPr/>
              <a:t>6</a:t>
            </a:fld>
            <a:endParaRPr lang="de-DE"/>
          </a:p>
        </p:txBody>
      </p:sp>
      <p:sp>
        <p:nvSpPr>
          <p:cNvPr id="7" name="Rectangle 7"/>
          <p:cNvSpPr txBox="1">
            <a:spLocks noGrp="1" noChangeArrowheads="1"/>
          </p:cNvSpPr>
          <p:nvPr/>
        </p:nvSpPr>
        <p:spPr bwMode="auto">
          <a:xfrm>
            <a:off x="3885792" y="8687297"/>
            <a:ext cx="2972208" cy="456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8" tIns="45714" rIns="91428" bIns="45714" anchor="b"/>
          <a:lstStyle/>
          <a:p>
            <a:pPr algn="r" defTabSz="914225"/>
            <a:fld id="{00D1FACA-F432-4291-8D65-308A708AE571}" type="slidenum">
              <a:rPr lang="de-DE" sz="1200">
                <a:cs typeface="Arial" charset="0"/>
              </a:rPr>
              <a:pPr algn="r" defTabSz="914225"/>
              <a:t>6</a:t>
            </a:fld>
            <a:endParaRPr lang="de-DE" sz="1200" dirty="0">
              <a:cs typeface="Arial" charset="0"/>
            </a:endParaRPr>
          </a:p>
        </p:txBody>
      </p:sp>
      <p:sp>
        <p:nvSpPr>
          <p:cNvPr id="167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67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116" y="4342939"/>
            <a:ext cx="5027769" cy="4114587"/>
          </a:xfrm>
        </p:spPr>
        <p:txBody>
          <a:bodyPr/>
          <a:lstStyle/>
          <a:p>
            <a:r>
              <a:rPr lang="de-DE"/>
              <a:t> 16 governments of the federals States</a:t>
            </a:r>
          </a:p>
          <a:p>
            <a:pPr>
              <a:buFontTx/>
              <a:buChar char="•"/>
            </a:pPr>
            <a:r>
              <a:rPr lang="de-DE"/>
              <a:t>the roadworthiness work has to be coordinated for 16 Home Offices, </a:t>
            </a:r>
          </a:p>
          <a:p>
            <a:pPr>
              <a:buFontTx/>
              <a:buChar char="•"/>
            </a:pPr>
            <a:r>
              <a:rPr lang="de-DE"/>
              <a:t>16 Ministries of Transport and </a:t>
            </a:r>
          </a:p>
          <a:p>
            <a:pPr>
              <a:buFontTx/>
              <a:buChar char="•"/>
            </a:pPr>
            <a:r>
              <a:rPr lang="de-DE"/>
              <a:t>16 Ministries of Justice </a:t>
            </a:r>
          </a:p>
          <a:p>
            <a:pPr>
              <a:buFontTx/>
              <a:buChar char="•"/>
            </a:pPr>
            <a:r>
              <a:rPr lang="de-DE"/>
              <a:t>as well as 16 Ministries of Education and the Arts (traffic prevention)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19. - 21.09.2014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FEVR General Meeting 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49FE6-423C-496E-8FD7-A4698B94BEDC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0780" y="1"/>
            <a:ext cx="2343219" cy="11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19. - 21.09.2014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FEVR General Meeting 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49FE6-423C-496E-8FD7-A4698B94BED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19. - 21.09.2014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FEVR General Meeting 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49FE6-423C-496E-8FD7-A4698B94BED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75040" cy="1143000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19. - 21.09.2014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FEVR General Meeting 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49FE6-423C-496E-8FD7-A4698B94BEDC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0780" y="1"/>
            <a:ext cx="2343219" cy="11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19. - 21.09.2014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FEVR General Meeting 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49FE6-423C-496E-8FD7-A4698B94BED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131024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19. - 21.09.2014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FEVR General Meeting 2014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49FE6-423C-496E-8FD7-A4698B94BEDC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0780" y="1"/>
            <a:ext cx="2343219" cy="11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19. - 21.09.2014</a:t>
            </a:r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FEVR General Meeting 2014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49FE6-423C-496E-8FD7-A4698B94BED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19. - 21.09.2014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FEVR General Meeting 2014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49FE6-423C-496E-8FD7-A4698B94BED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19. - 21.09.2014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FEVR General Meeting 2014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49FE6-423C-496E-8FD7-A4698B94BED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19. - 21.09.2014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FEVR General Meeting 2014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49FE6-423C-496E-8FD7-A4698B94BED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19. - 21.09.2014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FEVR General Meeting 2014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49FE6-423C-496E-8FD7-A4698B94BED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19. - 21.09.2014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FEVR General Meeting 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49FE6-423C-496E-8FD7-A4698B94BED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erkehrsunfall-opferhilfe-deutschland.com/" TargetMode="External"/><Relationship Id="rId2" Type="http://schemas.openxmlformats.org/officeDocument/2006/relationships/hyperlink" Target="mailto:info@verkehrsunfall-opferhilfe-deutschland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gif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Relationship Id="rId9" Type="http://schemas.openxmlformats.org/officeDocument/2006/relationships/image" Target="../media/image23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gif"/><Relationship Id="rId3" Type="http://schemas.openxmlformats.org/officeDocument/2006/relationships/image" Target="../media/image7.jpeg"/><Relationship Id="rId7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gif"/><Relationship Id="rId5" Type="http://schemas.openxmlformats.org/officeDocument/2006/relationships/image" Target="../media/image9.jpeg"/><Relationship Id="rId4" Type="http://schemas.openxmlformats.org/officeDocument/2006/relationships/image" Target="../media/image8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5.gif"/><Relationship Id="rId5" Type="http://schemas.openxmlformats.org/officeDocument/2006/relationships/image" Target="../media/image14.jpe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31540" y="1556792"/>
            <a:ext cx="8280920" cy="1944216"/>
          </a:xfrm>
        </p:spPr>
        <p:txBody>
          <a:bodyPr>
            <a:normAutofit fontScale="90000"/>
          </a:bodyPr>
          <a:lstStyle/>
          <a:p>
            <a:r>
              <a:rPr lang="de-DE" b="1" dirty="0" smtClean="0">
                <a:solidFill>
                  <a:srgbClr val="002060"/>
                </a:solidFill>
              </a:rPr>
              <a:t>„Road </a:t>
            </a:r>
            <a:r>
              <a:rPr lang="de-DE" b="1" dirty="0" err="1" smtClean="0">
                <a:solidFill>
                  <a:srgbClr val="002060"/>
                </a:solidFill>
              </a:rPr>
              <a:t>Casualty</a:t>
            </a:r>
            <a:r>
              <a:rPr lang="de-DE" b="1" dirty="0" smtClean="0">
                <a:solidFill>
                  <a:srgbClr val="002060"/>
                </a:solidFill>
              </a:rPr>
              <a:t>-Assistance Germany“</a:t>
            </a:r>
            <a:br>
              <a:rPr lang="de-DE" b="1" dirty="0" smtClean="0">
                <a:solidFill>
                  <a:srgbClr val="002060"/>
                </a:solidFill>
              </a:rPr>
            </a:br>
            <a:r>
              <a:rPr lang="de-DE" sz="3600" b="1" dirty="0" smtClean="0">
                <a:solidFill>
                  <a:srgbClr val="002060"/>
                </a:solidFill>
              </a:rPr>
              <a:t>„German </a:t>
            </a:r>
            <a:r>
              <a:rPr lang="de-DE" sz="3600" b="1" dirty="0" err="1" smtClean="0">
                <a:solidFill>
                  <a:srgbClr val="002060"/>
                </a:solidFill>
              </a:rPr>
              <a:t>Federation</a:t>
            </a:r>
            <a:r>
              <a:rPr lang="de-DE" sz="3600" b="1" dirty="0" smtClean="0">
                <a:solidFill>
                  <a:srgbClr val="002060"/>
                </a:solidFill>
              </a:rPr>
              <a:t> </a:t>
            </a:r>
            <a:r>
              <a:rPr lang="de-DE" sz="3600" b="1" dirty="0" err="1" smtClean="0">
                <a:solidFill>
                  <a:srgbClr val="002060"/>
                </a:solidFill>
              </a:rPr>
              <a:t>of</a:t>
            </a:r>
            <a:r>
              <a:rPr lang="de-DE" sz="3600" b="1" dirty="0" smtClean="0">
                <a:solidFill>
                  <a:srgbClr val="002060"/>
                </a:solidFill>
              </a:rPr>
              <a:t> Road Traffic </a:t>
            </a:r>
            <a:r>
              <a:rPr lang="de-DE" sz="3600" b="1" dirty="0" err="1" smtClean="0">
                <a:solidFill>
                  <a:srgbClr val="002060"/>
                </a:solidFill>
              </a:rPr>
              <a:t>Victims</a:t>
            </a:r>
            <a:r>
              <a:rPr lang="de-DE" sz="3600" b="1" dirty="0" smtClean="0">
                <a:solidFill>
                  <a:srgbClr val="002060"/>
                </a:solidFill>
              </a:rPr>
              <a:t>“</a:t>
            </a:r>
            <a:r>
              <a:rPr lang="de-DE" dirty="0">
                <a:solidFill>
                  <a:srgbClr val="002060"/>
                </a:solidFill>
              </a:rPr>
              <a:t/>
            </a:r>
            <a:br>
              <a:rPr lang="de-DE" dirty="0">
                <a:solidFill>
                  <a:srgbClr val="002060"/>
                </a:solidFill>
              </a:rPr>
            </a:br>
            <a:r>
              <a:rPr lang="de-DE" sz="3100" dirty="0" smtClean="0">
                <a:solidFill>
                  <a:srgbClr val="002060"/>
                </a:solidFill>
              </a:rPr>
              <a:t>“Registered </a:t>
            </a:r>
            <a:r>
              <a:rPr lang="de-DE" sz="3100" dirty="0" err="1" smtClean="0">
                <a:solidFill>
                  <a:srgbClr val="002060"/>
                </a:solidFill>
              </a:rPr>
              <a:t>association</a:t>
            </a:r>
            <a:r>
              <a:rPr lang="de-DE" sz="3100" dirty="0" smtClean="0">
                <a:solidFill>
                  <a:srgbClr val="002060"/>
                </a:solidFill>
              </a:rPr>
              <a:t>“ </a:t>
            </a:r>
            <a:br>
              <a:rPr lang="de-DE" sz="3100" dirty="0" smtClean="0">
                <a:solidFill>
                  <a:srgbClr val="002060"/>
                </a:solidFill>
              </a:rPr>
            </a:br>
            <a:r>
              <a:rPr lang="de-DE" sz="3100" dirty="0" smtClean="0">
                <a:solidFill>
                  <a:srgbClr val="002060"/>
                </a:solidFill>
              </a:rPr>
              <a:t>- </a:t>
            </a:r>
            <a:r>
              <a:rPr lang="de-DE" sz="3100" dirty="0" err="1" smtClean="0">
                <a:solidFill>
                  <a:srgbClr val="002060"/>
                </a:solidFill>
              </a:rPr>
              <a:t>charitable</a:t>
            </a:r>
            <a:r>
              <a:rPr lang="de-DE" sz="3100" dirty="0" smtClean="0">
                <a:solidFill>
                  <a:srgbClr val="002060"/>
                </a:solidFill>
              </a:rPr>
              <a:t> tax-</a:t>
            </a:r>
            <a:r>
              <a:rPr lang="de-DE" sz="3100" dirty="0" err="1" smtClean="0">
                <a:solidFill>
                  <a:srgbClr val="002060"/>
                </a:solidFill>
              </a:rPr>
              <a:t>exempt</a:t>
            </a:r>
            <a:r>
              <a:rPr lang="de-DE" sz="3100" dirty="0" smtClean="0">
                <a:solidFill>
                  <a:srgbClr val="002060"/>
                </a:solidFill>
              </a:rPr>
              <a:t> </a:t>
            </a:r>
            <a:r>
              <a:rPr lang="de-DE" sz="3100" dirty="0" err="1" smtClean="0">
                <a:solidFill>
                  <a:srgbClr val="002060"/>
                </a:solidFill>
              </a:rPr>
              <a:t>status</a:t>
            </a:r>
            <a:r>
              <a:rPr lang="de-DE" sz="3100" dirty="0" smtClean="0">
                <a:solidFill>
                  <a:srgbClr val="002060"/>
                </a:solidFill>
              </a:rPr>
              <a:t> -</a:t>
            </a:r>
            <a:endParaRPr lang="de-DE" sz="3100" dirty="0">
              <a:solidFill>
                <a:srgbClr val="002060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l"/>
            <a:r>
              <a:rPr lang="de-DE" sz="2000" dirty="0" smtClean="0"/>
              <a:t>E-Mail</a:t>
            </a:r>
            <a:r>
              <a:rPr lang="de-DE" sz="2000" dirty="0"/>
              <a:t>: </a:t>
            </a:r>
            <a:r>
              <a:rPr lang="de-DE" sz="2000" dirty="0" smtClean="0"/>
              <a:t>	</a:t>
            </a:r>
            <a:r>
              <a:rPr lang="de-DE" sz="2000" dirty="0" smtClean="0">
                <a:hlinkClick r:id="rId2"/>
              </a:rPr>
              <a:t>info@verkehrsunfall-opferhilfe-deutschland.com</a:t>
            </a:r>
            <a:r>
              <a:rPr lang="de-DE" sz="2000" dirty="0" smtClean="0"/>
              <a:t> </a:t>
            </a:r>
            <a:endParaRPr lang="de-DE" sz="2000" dirty="0"/>
          </a:p>
          <a:p>
            <a:pPr algn="l"/>
            <a:r>
              <a:rPr lang="de-DE" sz="2000" dirty="0" smtClean="0"/>
              <a:t>web:	</a:t>
            </a:r>
            <a:r>
              <a:rPr lang="de-DE" sz="2000" dirty="0" smtClean="0">
                <a:hlinkClick r:id="rId3"/>
              </a:rPr>
              <a:t>www.verkehrsunfall-opferhilfe-deutschland.com</a:t>
            </a:r>
            <a:r>
              <a:rPr lang="de-DE" sz="2000" dirty="0" smtClean="0"/>
              <a:t> </a:t>
            </a:r>
          </a:p>
          <a:p>
            <a:pPr algn="l"/>
            <a:r>
              <a:rPr lang="de-DE" sz="2000" dirty="0" smtClean="0"/>
              <a:t>Anschrift:  	</a:t>
            </a:r>
            <a:r>
              <a:rPr lang="de-DE" sz="2000" dirty="0" smtClean="0">
                <a:solidFill>
                  <a:schemeClr val="accent5">
                    <a:lumMod val="50000"/>
                  </a:schemeClr>
                </a:solidFill>
              </a:rPr>
              <a:t>Zum Roten Berge 18-24 </a:t>
            </a:r>
          </a:p>
          <a:p>
            <a:pPr algn="l"/>
            <a:r>
              <a:rPr lang="de-DE" sz="2000" dirty="0" smtClean="0">
                <a:solidFill>
                  <a:schemeClr val="accent5">
                    <a:lumMod val="50000"/>
                  </a:schemeClr>
                </a:solidFill>
              </a:rPr>
              <a:t>		48165 Münster </a:t>
            </a:r>
          </a:p>
          <a:p>
            <a:pPr algn="l"/>
            <a:r>
              <a:rPr lang="de-DE" sz="2000" dirty="0" smtClean="0"/>
              <a:t>Telefon: 		</a:t>
            </a:r>
            <a:r>
              <a:rPr lang="de-DE" sz="2000" dirty="0" smtClean="0">
                <a:solidFill>
                  <a:schemeClr val="accent5">
                    <a:lumMod val="50000"/>
                  </a:schemeClr>
                </a:solidFill>
              </a:rPr>
              <a:t>02501/806 305</a:t>
            </a:r>
          </a:p>
          <a:p>
            <a:pPr algn="l"/>
            <a:endParaRPr lang="de-DE" sz="2000" dirty="0" smtClean="0"/>
          </a:p>
          <a:p>
            <a:pPr algn="l"/>
            <a:endParaRPr lang="de-DE" sz="2000" dirty="0" smtClean="0"/>
          </a:p>
          <a:p>
            <a:pPr algn="l"/>
            <a:endParaRPr lang="de-DE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err="1" smtClean="0">
                <a:solidFill>
                  <a:srgbClr val="002060"/>
                </a:solidFill>
              </a:rPr>
              <a:t>Concret</a:t>
            </a:r>
            <a:r>
              <a:rPr lang="de-DE" dirty="0" smtClean="0">
                <a:solidFill>
                  <a:srgbClr val="002060"/>
                </a:solidFill>
              </a:rPr>
              <a:t> </a:t>
            </a:r>
            <a:r>
              <a:rPr lang="de-DE" dirty="0" err="1" smtClean="0">
                <a:solidFill>
                  <a:srgbClr val="002060"/>
                </a:solidFill>
              </a:rPr>
              <a:t>Consideration</a:t>
            </a:r>
            <a:r>
              <a:rPr lang="de-DE" dirty="0" smtClean="0">
                <a:solidFill>
                  <a:srgbClr val="002060"/>
                </a:solidFill>
              </a:rPr>
              <a:t> 2014</a:t>
            </a:r>
            <a:endParaRPr lang="de-DE" dirty="0">
              <a:solidFill>
                <a:srgbClr val="00206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412776"/>
            <a:ext cx="6707088" cy="5040560"/>
          </a:xfrm>
        </p:spPr>
        <p:txBody>
          <a:bodyPr>
            <a:noAutofit/>
          </a:bodyPr>
          <a:lstStyle/>
          <a:p>
            <a:pPr lvl="0">
              <a:lnSpc>
                <a:spcPct val="170000"/>
              </a:lnSpc>
            </a:pPr>
            <a:r>
              <a:rPr lang="de-DE" sz="1800" dirty="0">
                <a:solidFill>
                  <a:srgbClr val="002060"/>
                </a:solidFill>
              </a:rPr>
              <a:t>Aktion Kinder-Unfallhilfe eV – KRAVAG Versicherung</a:t>
            </a:r>
          </a:p>
          <a:p>
            <a:pPr lvl="0">
              <a:lnSpc>
                <a:spcPct val="170000"/>
              </a:lnSpc>
            </a:pPr>
            <a:r>
              <a:rPr lang="de-DE" sz="1800" dirty="0">
                <a:solidFill>
                  <a:srgbClr val="002060"/>
                </a:solidFill>
              </a:rPr>
              <a:t>Bund gegen Alkohol und Drogen im Straßenverkehr e.V. (BADS)</a:t>
            </a:r>
          </a:p>
          <a:p>
            <a:pPr lvl="0">
              <a:lnSpc>
                <a:spcPct val="170000"/>
              </a:lnSpc>
            </a:pPr>
            <a:r>
              <a:rPr lang="de-DE" sz="1800" dirty="0">
                <a:solidFill>
                  <a:srgbClr val="002060"/>
                </a:solidFill>
              </a:rPr>
              <a:t>Björn Steiger Stiftung</a:t>
            </a:r>
          </a:p>
          <a:p>
            <a:pPr lvl="0">
              <a:lnSpc>
                <a:spcPct val="170000"/>
              </a:lnSpc>
            </a:pPr>
            <a:r>
              <a:rPr lang="de-DE" sz="1800" dirty="0">
                <a:solidFill>
                  <a:srgbClr val="002060"/>
                </a:solidFill>
              </a:rPr>
              <a:t>Deutsche Gesellschaft für Verkehrsmedizin e.V. (DGVM)</a:t>
            </a:r>
          </a:p>
          <a:p>
            <a:pPr lvl="0">
              <a:lnSpc>
                <a:spcPct val="170000"/>
              </a:lnSpc>
            </a:pPr>
            <a:r>
              <a:rPr lang="de-DE" sz="1800" dirty="0">
                <a:solidFill>
                  <a:srgbClr val="002060"/>
                </a:solidFill>
              </a:rPr>
              <a:t>Evangelische Notfallseelsorge in der EKD </a:t>
            </a:r>
          </a:p>
          <a:p>
            <a:pPr lvl="0">
              <a:lnSpc>
                <a:spcPct val="170000"/>
              </a:lnSpc>
            </a:pPr>
            <a:r>
              <a:rPr lang="de-DE" sz="1800" dirty="0">
                <a:solidFill>
                  <a:srgbClr val="002060"/>
                </a:solidFill>
              </a:rPr>
              <a:t>Fachhochschule für öffentliche Verwaltung NRW (</a:t>
            </a:r>
            <a:r>
              <a:rPr lang="de-DE" sz="1800" dirty="0" err="1">
                <a:solidFill>
                  <a:srgbClr val="002060"/>
                </a:solidFill>
              </a:rPr>
              <a:t>FHöV</a:t>
            </a:r>
            <a:r>
              <a:rPr lang="de-DE" sz="1800" dirty="0">
                <a:solidFill>
                  <a:srgbClr val="002060"/>
                </a:solidFill>
              </a:rPr>
              <a:t> NRW)</a:t>
            </a:r>
          </a:p>
          <a:p>
            <a:pPr lvl="0">
              <a:lnSpc>
                <a:spcPct val="170000"/>
              </a:lnSpc>
            </a:pPr>
            <a:r>
              <a:rPr lang="de-DE" sz="1800" dirty="0">
                <a:solidFill>
                  <a:srgbClr val="002060"/>
                </a:solidFill>
              </a:rPr>
              <a:t>Fachverband Psychologie für Arbeitssicherheit und Gesundheit e.V. (FV </a:t>
            </a:r>
            <a:r>
              <a:rPr lang="de-DE" sz="1800" dirty="0" err="1" smtClean="0">
                <a:solidFill>
                  <a:srgbClr val="002060"/>
                </a:solidFill>
              </a:rPr>
              <a:t>PASiG</a:t>
            </a:r>
            <a:r>
              <a:rPr lang="de-DE" sz="1800" dirty="0" smtClean="0">
                <a:solidFill>
                  <a:srgbClr val="002060"/>
                </a:solidFill>
              </a:rPr>
              <a:t>)</a:t>
            </a:r>
            <a:endParaRPr lang="de-DE" sz="1800" dirty="0">
              <a:solidFill>
                <a:srgbClr val="002060"/>
              </a:solidFill>
            </a:endParaRPr>
          </a:p>
          <a:p>
            <a:pPr lvl="0">
              <a:lnSpc>
                <a:spcPct val="170000"/>
              </a:lnSpc>
            </a:pPr>
            <a:r>
              <a:rPr lang="de-DE" sz="1800" dirty="0">
                <a:solidFill>
                  <a:srgbClr val="002060"/>
                </a:solidFill>
              </a:rPr>
              <a:t>Gewerkschaft der Polizei (GdP</a:t>
            </a:r>
            <a:r>
              <a:rPr lang="de-DE" sz="1800" dirty="0" smtClean="0">
                <a:solidFill>
                  <a:srgbClr val="002060"/>
                </a:solidFill>
              </a:rPr>
              <a:t>)</a:t>
            </a:r>
            <a:endParaRPr lang="de-DE" sz="1400" dirty="0">
              <a:solidFill>
                <a:srgbClr val="002060"/>
              </a:solidFill>
            </a:endParaRPr>
          </a:p>
        </p:txBody>
      </p:sp>
      <p:pic>
        <p:nvPicPr>
          <p:cNvPr id="18436" name="Picture 4" descr="http://www.bads.de/media/layout/bads_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1988840"/>
            <a:ext cx="1631082" cy="454725"/>
          </a:xfrm>
          <a:prstGeom prst="rect">
            <a:avLst/>
          </a:prstGeom>
          <a:noFill/>
        </p:spPr>
      </p:pic>
      <p:pic>
        <p:nvPicPr>
          <p:cNvPr id="18438" name="Picture 6" descr="https://www.steiger-stiftung.de/cms/template/img/logos/log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2492896"/>
            <a:ext cx="1752191" cy="432048"/>
          </a:xfrm>
          <a:prstGeom prst="rect">
            <a:avLst/>
          </a:prstGeom>
          <a:noFill/>
        </p:spPr>
      </p:pic>
      <p:pic>
        <p:nvPicPr>
          <p:cNvPr id="18440" name="Picture 8" descr="http://www.dgvm-verkehrsmedizin.de/s/cc_images/cache_2412245670.jpg?t=13300876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8264" y="2996539"/>
            <a:ext cx="322183" cy="432461"/>
          </a:xfrm>
          <a:prstGeom prst="rect">
            <a:avLst/>
          </a:prstGeom>
          <a:noFill/>
        </p:spPr>
      </p:pic>
      <p:pic>
        <p:nvPicPr>
          <p:cNvPr id="18442" name="Picture 10" descr="tl_files/notfallseelsorge/Download Dateien/Logo_NFS_2neu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48264" y="3573016"/>
            <a:ext cx="331828" cy="468052"/>
          </a:xfrm>
          <a:prstGeom prst="rect">
            <a:avLst/>
          </a:prstGeom>
          <a:noFill/>
        </p:spPr>
      </p:pic>
      <p:pic>
        <p:nvPicPr>
          <p:cNvPr id="18444" name="Picture 12" descr="Logo der FHöV NRW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76256" y="4077072"/>
            <a:ext cx="2160240" cy="432048"/>
          </a:xfrm>
          <a:prstGeom prst="rect">
            <a:avLst/>
          </a:prstGeom>
          <a:noFill/>
        </p:spPr>
      </p:pic>
      <p:pic>
        <p:nvPicPr>
          <p:cNvPr id="18446" name="Picture 14" descr="PASi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948264" y="4941168"/>
            <a:ext cx="1411924" cy="360040"/>
          </a:xfrm>
          <a:prstGeom prst="rect">
            <a:avLst/>
          </a:prstGeom>
          <a:noFill/>
        </p:spPr>
      </p:pic>
      <p:pic>
        <p:nvPicPr>
          <p:cNvPr id="18448" name="Picture 16" descr="GdP-Logo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76256" y="5445224"/>
            <a:ext cx="792088" cy="792088"/>
          </a:xfrm>
          <a:prstGeom prst="rect">
            <a:avLst/>
          </a:prstGeom>
          <a:noFill/>
        </p:spPr>
      </p:pic>
      <p:sp>
        <p:nvSpPr>
          <p:cNvPr id="18450" name="AutoShape 18" descr="data:image/jpeg;base64,/9j/4AAQSkZJRgABAQAAAQABAAD/2wCEAAkGBhQQDxUUEBQUFBQWFhgWGBQXFRUaFBUXFRQVGBgXGBgZHSYeFxkjGRUXHy8gIygpLC0tFSAxNzAqNSYrLCoBCQoKDgwOGg8OGSokHyQvNS80NSwpNC81NCw2Miw1LTYvNSwsLCwsKSwsKSw0NTQsLCwsNDUsKTEvLCwsNTU0LP/AABEIAGwB1AMBIgACEQEDEQH/xAAcAAEAAgIDAQAAAAAAAAAAAAAABwgFBgECBAP/xABNEAABAwICBwEKCgcHBAMBAAABAAIDBBEFIQYHEjFBUWETFBgiIzJCUlRxgQhicpGSk5Sh0dMVFzVTsbKzJDNjc3TB0iVDouE0gvAW/8QAGwEBAAICAwAAAAAAAAAAAAAAAAUGAwQBAgf/xAAwEQEAAQMCBAMHBAMBAAAAAAAAAQIDBAURITFRYRIT0QYUIjJxgfBBseHxM6HBI//aAAwDAQACEQMRAD8AnBERAREQEREBERAXK4XKAiIgIiICIiAiIgIiICIiAiIgIiICIiAiIgIUXxqqpsUbnvcGtaC5zjuAGZKOYiZnaGK0r0kZQUzpHWLj4MbPTfwHsG8nkFHOgWnz46pzKp5cyd+1tHzJHcejTkLcLDqte0x0ndX1JebiNvgxsPBvM/GO8+4cFglD3sqZub08oeiafoFunEmi/HxV8+3Tb6LOtXZarq3rJ5KBhqBuyjcfKfGLWJ+8A8QAfbtSlqKvFTEqBkWZsXarUzvtO3AREXZhEREBERAREQEREBERAREQEREBERAREQEREBERAREQEREBERAREQEREBERAREQEREBERAREQEREBERAREQEREBERBxdRJrR0x7V5pYT4DD41w8548z2NO/r7FtWsXTDuKDs4j4+UG3ONu4v9vAdfYoSJUdmX9v/On7rn7OaV4597uxwj5fr1+36C2bQTRM19R4QIhjsZDz5MB5n7hfosJhOFvqZ2RRC7nmw5AcXHkAM1MOJVcOB4cGR2MhuGA75JCPCe7oN/zBamPair46+UJ/WM+u1EY+PxuV8I7R1/PqxusPTU0mzTUhDZBslxFrRtFi1gG65sLj0fatp0S0mZX0wkbYPHgyM9F//E7wfwUAVNS6R7nvJc5xLnOO8k5krN6FY/LSVbDEC8PIY6Mb3gnIAekCbj/2Vmt5c+ZvPKUZl+z1EYUU0f5KeO/Xr/H9rAIuoK7KWUAREQEREBERAREQEREBERAREQEREBERAREQEREBERAREQEREBERAREQEREBERAREQEREBERAREQEREBERAREQFjNIMcZR075pdzdzeL3Hc0dT+J4LJqGtbVVOatrJBswtbeK251/KcfjXytwFuawX7nl0TVCT0rCjNyabVU7Rzn6dI7tRxfFX1U75pTdzzfoBwaOQAyXjARSDqv0P7Z4qph4th8W0+e8ed7Gn7/AGKFt0VXa9npuXk2tPx/HPCI4RH7RDY9CNHWYZSPqaqzZHM2nk/9tgzDB8Y5XHE2HBRnpTpG+uqXSvuG+SxnoMByHtO89Sti1m6Yd0S9zwnxMZ8IjdJIP4tb/G55LRVnyLkRHl0coRmj4dc1Tm5Pz18u0ClXVjokIWd2VAAJaTGHeYy2chvuJG7p7Vq2r3RDu6fbkHiIyC7k928M/wBz09q2LWjpdsjuOA8u1I4DeIh9xPuHNdrFEUU+bX9mLVcivLvRp+NPGfmnpH5/yHtw3Wk2TETG6wpnWZG85EOByc74ribdPB6qQwqwqZtWGlbqqEwy3MkIHh+kzc259IWt1381sYuTNc+GpDa5olGPbi9jxwjaJ9fVvKLgFcqQVAREQEREBERAREQEREBERAREQEREBERAREQQT3y7/UW/aD+Wth0D12OxSvZTGlbEHtedsTFxGwwu3bA325quKkHUT+3IfkTf0nILRIiIC4JWC0q02pcMj26uQNJHgxjOWT5LOPtNgOJVftO9c9ViO1HDempzlsNd4x4/xHjgfRbYc7oJZ0312UlATHB/apwbFrHARs5h0liNro0HrZaf3y7/AFFv2g/lqJ9HdGajEJhFSROkdxt5LB6T3HJo6lWC0B1JU9Dsy1ezU1AsRceJjPxGnyiPSd7gEGa0H0trcRaJZqJtLAc2vfM4yP5FkfZjwfjEjpdd9Z2mj8Jom1EcbZCZWx7LiQLOa83y4+APnW3qLvhEfshn+pj/AKcyDT++TqfVIPpyJ3ydT6pB9ORQ6p41QauaCuwts1VTiSQySN2i+UZNIsLNcAgxPfJ1PqkH05E75Kp9Ug+nIpM/UzhPqbfrZ/zE/UzhPqbfrZ/zEEZ98nU+qQfTkTvk6n1SD6cikz9TOE+pt+tn/MT9TOE+pt+tn/MQRxT/AAlJgfGUcbh8WV7T97SpA0N1x0WIuEV3QTuyEctrPPJjxk49DYngFHGtrU7FQ05q6EuETSBJE47WwHENDmOOdtogEG++91EDTYoLxItA1L6YPxHDvHuLpoHdk5x3vbsgseeZtcE8S2/Fb+gIi+VTUNjY57yGtaC5zibBrWi5JPAAC6DB6daYR4XRPqJM3eTHHexkkO5vQZXJ4AFQ/wB8nU+qQfTkWnaztPHYrWl7binjuyFh9G+byPSda/QADgsdoNohJilaynjuG+VI+2UcYI2ne3OwHEkIJC75Op9Ug+nIt71X62hiz5IpmNhnaNpjWuJbIzcbX85p3jkQeBVftM9FZMMrZKeXPZN2PtlJGb7Lx7RkeRBHBeDBsWkpKiOeB2zJG4Oaeo4HmCLgjiCUF1lHGsbWlPg87Wuo2ywyC8c3bObcjymuHZmzgeuYIPO216GaVx4nRR1EWW0LPZfOOQW2mH2HMHiCDxXOmOisWJUb6ebLazY+2ccgvsvHsvmOIJHFBEnfLv8AUW/aD+Wt5oq2DSTCttlmSjzSbugmA3E8WOHHiDzGVacdwSWiqZKeduzJG7ZI4HiHA8WkWIPIhZvVxpw/CawSC7oX2bNGPOZfeB6bd4944lcVUxVG0slq7Xari5RO0w3vRzQ2WprTTyAsEZ8cfQAO4dXcPbfcFv2sDSZtBTNpaWzZHM2Rs/8Aai3X+Udw955LZqjFI20j6umaJg6PtGllrygN8E33nL3gA+xQFiOIPqJXSynae83J/wBhyAGQHIKMuRGNT4aec/su+FVXrWRF29G1Fvbh1q9P66vMvfgeCyVlQyGIZuOZ4NaN7j0A/DivCxhJAAJJyAG8k8B1Uz6K4JHhFC+epsJC3akPFo82JvM3PvJ6Bati15lXHlHNO6rqHudrajjXVwpjv/DtpBisWC4e2KC3aEFsYNrl3nSu55m/tICheWUucXOJLiSSTvJJuSet1kNIsefW1DppOOTW8GNG5o//AGZJKxqX7vmVbRyjk40nT/dLXiuca6uNU9+j7UVG+aRscYLnvIa0DiSp30fwWHC6I7bmtDWmSaU5AkC7ifigZD2dVgdWGh3YR90zDxsg8BpGbGHj0c77hbmVHuvLWR28hoKV3ioz49wOUkjT/dg8WsO/m4fFzkMSx4I8VXOVR9odV95ueRan4KefefSGSq/hJ7MjhFRBzA47LnTFrnNvkS0RnZJGdrmy2LV/raqMXquyjomxxsG1LL2ziGDgLdmLucdwvwJ4Ku+D4TJVzxwQNL5JHBrWjmeJPAAXJPAAlW00F0OjwujZBHm7ypJLZySEZu6DgBwAHVbyrNhC0bWfrNZg8bGsa2WokN2xkkAMBze62YF8hzN+RWx6VaSxYdSSVE58FgybfwnvPksb1J+bM7gVUfSXSGWvqpKic3e83twa0ZNY3k0DJBJ3fJ1PqkH05E75Op9Ug+nItR1datZcXdKWu7OONh8YRkZS09mz2XzdyHtC1TEcPfTyvimaWSMcWuad4c02IQWt1b6fMxelMlgyZh2ZYgb7JN9lwvmWuH3gjgttVQNAdMn4VWsnZcs8mWP04ycx8obx1HK6tth2IMqImSwuD45GhzXDcWuFwf8A0g9KIiAuCV48ZxiKjp3z1DwyOMXc4/cAOJJsABvJVaNYWt2oxNzo4y6Cl3CJps6Qc5XDf8keCOu9BNWkuubDqIlvameQZFkAD7Hq+4YPnJ6KPcU+ElMT/ZqSNg4GV7nn5m7NvnKijA8Bmrp2w00ZkkduA3AcXOJya0cSclOmifweqeNofiD3TycY2EshHTaFnv8Ab4PsQaS74QmJE+TTDp2Tv93rjvg8T5U31Tv+anOm1cYbGLNoaa3xomvPzvBK+v8A/BYf6jSfZ4v+KCDab4RGINPhx0zxy2JGn3EPW14L8JCFxAq6aSP40TxIPbsuDSB7CVIFVq1w2UWdQ0w+TGGH52WK0XSv4PVPIxzsPe6CThG8l8Lum0fDZ7bu9iCRNHdNKPEG3pJ2SG1yy9pG+1jrOA62ss2qW1tHPQVLmPD4Z4nWyJa9jhmC1wPKxBBzBupo1Wa63TPZS4k4bbrNjqMhtHgyXhc7g7jx5oJqREQUcUg6iv25D8ib+k5R8tj0B0qbhlc2pcwybDJAGAgXc9haLngLnPegt1VVbImOfI5rGNF3Pc4Na0cyTkAoa07+EA1u1FhYDnbjUvb4I/y2HyvlOy6FRbpjrBq8UfeoktGDdsLLiJnu84/Gdc+xa8aZ+xt7Lti+zt2OztAX2b7r2zsg+uIYjLUyukne+WRxze4lzj8/8FJOgOo2es2Zq7ap4DmGWtPIOgP92Ors+Q4qLmPLSCDYjMHiDzVh9UWtwVgbSVrgKkC0cp3TgcD/AIv83t3hJGBaPQUMIipYmxMHADNx5ucc3O6kkrJICiAou+ER+yGf6mP+nMpRUXfCI/ZDP9TH/TmQVtVntQg/6Iz/ADZf5lWFbzoprgrMNpRT07acsDnOBex5ddxucw8D7kFqkVbe+JxH0KT6qT8xO+JxH0KT6qT8xBZJFW3vicR9Ck+qk/MXSb4QuJOaQBTNPpCJ1x9J5H3IJV14YtHDgszHuAfMWRxt4uIka92XINaTf2c1VxZPHtI6iul7WrldK/cC61mjk1os1o6ABbJoVqmrMSe07DoIOM0jSAR/htNjIfZlzIQSb8G+hc2iqZSLCSYNHXs2Zke99vcpfWO0fwKKhpo6eAWjjbYX3k7y5x4uJJJ6lZFAUGa+dYlycOpnZCxqHA7zvbDfpk53uHMLf9aWnzcKoyWEGolu2FvI8ZCPRbce0kDmqqTTOe4ueS5ziXFxNy4k3JJ4klBxDC57g1gLnOIAaBckk2AA4klWs1W6BjCqIB4BqJbOmdyPmxg+i0EjqSTxUeahdXm079I1DcgSKdpG9wydL7s2t63PAKd0Gia29ABilGTEP7TCC6I8Xjzoj8q2XIgcyqsvYWkgggjIg7wRwKvCq+6+dX3YS9307fFSutM0DyJTuk+S/j8b5SDWdUmn5wutAlJ7mms2UcGHzZR8m+fxSeQVpmPBAIIIIuCNxB4qj6sDqH1g9vF3BUO8bE28JJzfEN7OpZw+L8lBlddOrvu+m7pp23qYGnIDOWIZlnVzcy33jiFWlXhVdNeGrruSfuynbaCZ3jGjdFKc79GP3jkbjiEHo1Gaxu55BQVLvFSO8S4nKORx8jo153cnH4xWc1k6Hdyy9vC3xMhzA3RvPDo07x7xyUCtNlZLVVpuzGKJ1JW2fPGzZeCc5o8gJOe0DYEjjY8csN61F2nZJabqFeDei5Ty/WOser46rdD9oisnHgj+5aeJ3GT2DcOtzwCxOsfTDuubsoj4iI7xukeMi/2DcPeeK2rWbpH3JTtpacFhkZa4Fg2IeDstPM7stw9oURKNv1Rbp8qj7rrpVivNvTqGRHamOkdfzvIt01b6H91zdtKPERHcd0jxmG9WjefcOa1/RzAH1tQ2KPjm51smMG9x/wBuZIUw6RY7T4Hhu1bwWDYijv4UkhBsL9TdzncrlMSx458VXKD2g1X3a35Fqfjq/wBR6y17XJrG/R1P2FO7+1TNNiDnDGbgydHHMN954Z1oOa9uN4zLWVEk9Q7akkdtOPDoAODQAABwACk3Ufq47qlFbUt8RE7xTSMpZW+cRxYw/O7LgQph5w3jUtq37gg7qqW/2mZuTSM4YzmG9HuyJ5ZDneTpJA0EkgAC5JNgAN5J4BchQvr31jdm04fTO8NwHdDgfJacxF7XDN3Sw4lBoetzWEcUq9mInuWEkRj94dzpSOu4ch1JWpaPYFLXVUdPA275HWHIDe5zuTQLk+xY9WW1K6vO4KXuiobapnaMiM4ojYtZ0ccnO9w4FBuuimjMWHUkdPAPBYM3ec958p7upPzZDgox186ve2j/AEhTt8ZGLTtA8qMZCT2t3H4tvRUyrrJGHAhwBBFiCLgg7wRxCCjymXULrB7KT9H1DvFyEmBxPkyHMx9A7ePjfKWpa2NAThdb4sHuaa7oj6PpRE823y5gjqtJjkLSC0kEG4INiCNxB4FBeFFo+qjT0YpRDtCO6YbMmHpejKOjgM+RB4WW7lBXPX5pk6ore443eJp7bQG58xFyTz2QdkciXKLIoy5wABJJAAG8kmwA6r26Q1pmrJ5Xb5JpHn/7Pcf91ntU2HtnxukY7MCQye+JjpB97AgsJqz0CZhVG1pANRIA6Z/Eu9AH0G3t1NzxW4oiAiLQdYGtmPCKhkMkD5S+PtNpr2tAG25trEfF+9BvyKGe+Ug9Tl+tZ+Cd8pB6nL9az8EGY1rapn4tPFNTPije1hZIX7fhgG7PJacxd2/mFone413CopPpTflrY++Ug9Tl+tZ+Cd8pB6nL9az8EEn6MUk8VHDHWPbJOxmy+RhcWv2cmuu4A3LbXy33XKi/vlIPU5frWfguUEAr6QwOe4NY0uc42DWglxJ3AAZkr5qQNRQ/65D8ib+k5BtGgGoN0mzNil2M3imabPd/mOHkD4oz6tUw4hofSz0Ro3QsEFrBjQGhhG5zLeS4HO/z3uVmkQVI1g6vpsJqNh93wvJMUwGTxyPovHEe8ZLVY5C0gtJBBuCN4IzBB4FXP0g0fhrqd8FSwPjf87Twc0+a4cCqtawdX02E1Gw+74Xk9lNbJ45H0XjiPeMkEv6otbYrWtpK1wFSBZkhyE4HA/4v82/fdSxdUejkLXAtJBBBBBsQQbgg8DdWM1R62xXNbS1jgKoCzHnITgD7pBxHHeOIQSqou+ER+yGf6mP+nMpRBUXfCI/ZDP8AUx/05kFbVNmqzVPQ4jhrJ6kS9oXyNOzJsizXWGVlCas9qF/Ykf8Amy/zoPn+oDDPRn+u/wDS4dqAwzlP9du/8VJSIKfacaFy4VVuhlzb5UclvBkZfIjkRuI4HpYnXVcDTvQmLFaR0MngvF3RS2uY32yPVp3EcR1AIqfjuBy0VQ+CobsSRmxHA8nNPFpFiD1QTxqTmw2qpx2dLBHWQgdpcbb3cBKxz7uDSd4B8E5biLy1ZUtwHHJaKoZPTu2JGG4PAji1w4tIyIVr9A9N4sWpBNF4LxZssV84323dWnMg8R1BADZF4sYxaOkp5J53bMcbS5x6DgOZJsAOJIC9qrjrx1h92VHcdO69PC7w3A5SyjI+1rMwOZueSDSdNtLpMUrX1EuQPgxsvlHGCdlo+e5PEkrD0T2CRpla50YcC5rTsuc0HMBxB2SRlexsvZo5o/LX1UdPALvkNr8Gje57uTQLk+xTB3s49fP2YfmoOtJ8I2KKNsceHlrGNDWtE7bNa0WAHi9wAX175dnqLvtA/LXXvZx6+fsw/NTvZx6+fsw/NQdu+XZ6i77QPy15sS+ELBUwvhmw9z45GljmmoGYI/y8j14L7d7OPXz9mH5q572cevn7MPzUEHTEbR2LhtzYEgm18rkAAm3RffC8SkppmTQuLJI3BzXDgQfvHTiFMtV8GoiNxjrdp4aS1roNlrnWyBd2h2QTxsVC9ZRvhkdHK0sexxa5p3tc02IPvQW70F0vjxSiZUMsHeTIz93ILbTfZmCDyIWWxbC46qB8M7Q+ORpa5p4g/wACN4PAgFVb1V6eHCq0F5Pc8tmTN5DzZAObbn2guHFWsilD2hzSC0gEEG4IIuCDxBCCoOnWh0mF1r4JLlvlRycJIyTZ3t4EcCD0WNwHHJaKpjnp3bMkbrjkeBaebSLgjkVaTWZoG3FqIsFhPHd8LzwdbNhPoutY8sjwVUauldFI6ORpa9ji1zSLFrmmxBHMEILSB8GkWFNkis1+dr5mGYAbTHdD94IPJRDLh8jJjC5hEgdsbFvC2r2sOef8Vh9V2n7sKrAXEmnls2Zg4DhIB6Tbn2gkclZSPAqaapjrWhr39mNl4ILXBwGy/Ledk2B5H2LUyMaLsxMc1h0nWqsGiq3VG9POO0+ksfongEeFUTnzOa12z2k0h3NDRfZv6LRf2m/NV11laePxasLxdsEd2wxng2+byPTda55ZDgty15ayO6JDQUrvExu8c8HKSRp8gc2sIz5uHxReK8JwuSqnZDA0vkkcGtaOJPPkALkngAStmmmKY2hCX71d+5Ny5O8yzurvQZ+LVgiF2xNs+aQeYy+4fHduHvO4FWxw+gZTxMihaGRsaGtaNwAFgFhNA9DI8Ko2wMs558KWTjJIRmejRuA4AcyVl8YxaOkgknncGRxtLnHoOAHEk2AHEkLswtc1m6eNwmiLxYzyXbCw8XWzeR6LbgnmSBxVUaqqdLI58ji573FznE3LnONySeZJWb040vkxStfPJcN8mOO+UcYJ2WjrxJ4klenV9oHLi9V2TD2cbBtSS7O0GDzRa4u4nIC43E8EGO0UxWGlq456iE1DIztCIODQ5w8naJabtBztbOw4XUvd8uz1F32gflrp3s49fP2Yfmp3s49fP2YfmoO/fLs9Rd9oH5ad8uz1F32gflrp3s49fP2Yfmp3s49fP2YfmoMNpnrqp8Uo3081C4X8Jj+3aTHIPJePF57yCOIJHFRKpz72cevn7MPzVi9J/g9yUtLJNT1BqHxja7LsdkuaPK2SHuu4DO1s7c7II/0I0tkwutZUR3IHgyMvlJGbbTfbkCDwICtxhWKR1UEc0LtqORoe13MHnyI3EcCCFSkhS5qJ1g9zzdw1DvFTOvESco5T5vRr/wCa3pFBHGlmGmmr6mFwtsTSN922dk+9tj7179W+LikxeklebNEoa48A2QGMk9AH39ykf4QGgztsYhC27SGsnA80iwZIehFmnkQ3moUQXhXKjbU9rJbiFM2nndaribY3OczGjKQc3AeUOl+OUkIOVoen2qeLF6hk0s0kZZH2YDWtII23Ovnx8L7lviIIc72ym9bn+hGne2U3rc/0I1MS+VVVsiY58jmsY0FznOIDWgbySdwQVs1p6rYcHgifHPJI+SQt2XtaBstaSSLddke9Rqt71u6fDFawdjfueEFkZOReSQXyW4XsAByaOZC0ygoXzysihaXyPcGtaN7iTkAgzmjmgtRXRGSFpc1rywkDiGtd/BwRWc0B0UGGYfFTggvA25HDc6R+biOgyaOjQuEFQFIOon9uQ/Im/pOUrd73hnOp+tb/AMFldGNUNFh1S2op+27RocBtyAts9pactkcCg3dERAWO0g0fhrqd8FSwPjf84PBzT5rhwKyKIKj6wdX02E1Gw+74XkmKa2TxyPovHEe8ZLV4pS1wc0lrgQQQbEEG4II3G6udpBgENdTugqWB8b/naeDmnzXDgVove94ZzqfrW/8ABB8NUetoV7W0tY4NqmizXnIVAA39JAN447xxA7fCI/ZDP9TH/TmXoh1A4cxwcx1U1zSCHCYAgg3BBDbgg8VtmkGh8FfSsp6vtJGMc119vZe5zGloc4ttc2cb5IKcqz2oX9iR/wCbL/Ou36hsK/dy/XP/ABW3aN6Nw4fTiCmDmxgucA5xcbuNzmUGVREQFoWtbVu3FafbiAbVRA9m7dtjeYnHkTuPA9CVvq4KCkVRTuje5kjS17SWuaRZzXA2II4EFZnQzTCbC6ts8BvwfGT4MjL5tP8AEHgc1ZXSHVTh+ITmeoid2rgA5zHuZtWyBcBkXWsL9AsZ+obCv3cv1z/xQYLWHrmh/RjP0fJeapaRkfDp2bn7QHkyX8Ee9w3C9fbXVn/1DYV+7l+uf+K9OGamMMppmTRxPL43BzduRzm7Q3EtORsc/cg8WprV5+jqXtp22qp2guBGcUe9sfQ7i7rYeapHXAXKAiIgIiIChzXrq47aM19M3xjB49oHlxtGUnymjf8AFHxc5jXV7bixQUeU96hdYPaM/R9Q7w2AmBxPlMGbova3MjpceaFtE2ovCnuLuxe3aJNmyvDRc3sBfIdF3otSeGwSslibMyRjg5rhM+7XNNwUG+qFdfGrrbacQpm+E0AVDQPKaMhL7WjJ3Sx4FTSF1ljDgQ4Aggggi4IO8EcQgpBuW96Pa3KmjwuWjZcuOUM1/CgY6/aAc/i+iXHoFL0vwf8ADHOJtUNuSdkSjZFzuF23sF073zDOdT9aP+CCtJzKshqU1b9wwd1VLbVMzfBaRnDEcwOj3ZE8hYc1kML1G4bTTMma2V7o3BwbI8OYSN203ZF7Gxt0UghAuq367NY3dtR3JTuvTwu8JwOUsoyJ6sbmBzNzyViMQoxNE6Jxc1r2lpLHFrgCLGzhm024haL+obCv3cv1z/xQVpw3DpKiZkULS+SRwa1o3kn+Ht4K2mgOhkeFUTIWWc8+FLIPPkIzPyRuA5DmSvPozquoMOn7amicJNktDnvc/ZDt+yDuJGV+RI4rbEHKLhEHK4REHK4KIgrlru1c9xT92Uzf7PM7w2gZQynP3MdmRyNxyUVtdY3HBXXxTDI6qB8M7Q+ORpa5p4g/wI3g8CAVo/6hsK/dy/XP/FA1U6btxigMVTsvnjb2czXAESscLCQg7w4XDut+YUeaxtRstO502GNdLDvMAzli+TxkZ/5DrvUraO6qqHD6gT0rZWSAEf3ry1zXDNrmnJw3Gx4gHgtuCCksMz4ZA5jnRyMdcOBLXscDvB3tIUsaL/CHnhaGV0QqAMu1YQyW3xhbZefoqY9IdA6HEP8A5VOx7v3gu2X6bbOPsJIUJ6y9V1Lhw2qd05vnZ7mED2WYD85QSBT/AAg8NcLuFQw8nRA/e1xX2Ov3C/Sm+pP4qshXCCwuL/CNpWNPcsE0rvj7MbPuLnH5gol0y1k1mKm079mIG4gju2IW3Ei5Lz1cT0svvoLodDXyNbM6RoJ8wtH8zSp1wTUthlLZ3YGd3pTu2x9AWYfe1BXXRjQqrxKTZpYXPF7OkOUTPlPOQ9mZ6KxWrjVRDhLe0cRNVOFjLbwWA72xg7hzccz0GS3eCBrGhrGhrQLBrQA0DkAMgvog5RcIg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8452" name="AutoShape 20" descr="data:image/jpeg;base64,/9j/4AAQSkZJRgABAQAAAQABAAD/2wCEAAkGBhQQDxUUEBQUFBQWFhgWGBQXFRUaFBUXFRQVGBgXGBgZHSYeFxkjGRUXHy8gIygpLC0tFSAxNzAqNSYrLCoBCQoKDgwOGg8OGSokHyQvNS80NSwpNC81NCw2Miw1LTYvNSwsLCwsKSwsKSw0NTQsLCwsNDUsKTEvLCwsNTU0LP/AABEIAGwB1AMBIgACEQEDEQH/xAAcAAEAAgIDAQAAAAAAAAAAAAAABwgFBgECBAP/xABNEAABAwICBwEKCgcHBAMBAAABAAIDBBEFIQYHEjFBUWETFBgiIzJCUlRxgQhicpGSk5Sh0dMVFzVTsbKzJDNjc3TB0iVDouE0gvAW/8QAGwEBAAICAwAAAAAAAAAAAAAAAAUGAwQBAgf/xAAwEQEAAQMCBAMHBAMBAAAAAAAAAQIDBAURITFRYRIT0QYUIjJxgfBBseHxM6HBI//aAAwDAQACEQMRAD8AnBERAREQEREBERAXK4XKAiIgIiICIiAiIgIiICIiAiIgIiICIiAiIgIUXxqqpsUbnvcGtaC5zjuAGZKOYiZnaGK0r0kZQUzpHWLj4MbPTfwHsG8nkFHOgWnz46pzKp5cyd+1tHzJHcejTkLcLDqte0x0ndX1JebiNvgxsPBvM/GO8+4cFglD3sqZub08oeiafoFunEmi/HxV8+3Tb6LOtXZarq3rJ5KBhqBuyjcfKfGLWJ+8A8QAfbtSlqKvFTEqBkWZsXarUzvtO3AREXZhEREBERAREQEREBERAREQEREBERAREQEREBERAREQEREBERAREQEREBERAREQEREBERAREQEREBERAREQEREBERBxdRJrR0x7V5pYT4DD41w8548z2NO/r7FtWsXTDuKDs4j4+UG3ONu4v9vAdfYoSJUdmX9v/On7rn7OaV4597uxwj5fr1+36C2bQTRM19R4QIhjsZDz5MB5n7hfosJhOFvqZ2RRC7nmw5AcXHkAM1MOJVcOB4cGR2MhuGA75JCPCe7oN/zBamPair46+UJ/WM+u1EY+PxuV8I7R1/PqxusPTU0mzTUhDZBslxFrRtFi1gG65sLj0fatp0S0mZX0wkbYPHgyM9F//E7wfwUAVNS6R7nvJc5xLnOO8k5krN6FY/LSVbDEC8PIY6Mb3gnIAekCbj/2Vmt5c+ZvPKUZl+z1EYUU0f5KeO/Xr/H9rAIuoK7KWUAREQEREBERAREQEREBERAREQEREBERAREQEREBERAREQEREBERAREQEREBERAREQEREBERAREQEREBERAREQFjNIMcZR075pdzdzeL3Hc0dT+J4LJqGtbVVOatrJBswtbeK251/KcfjXytwFuawX7nl0TVCT0rCjNyabVU7Rzn6dI7tRxfFX1U75pTdzzfoBwaOQAyXjARSDqv0P7Z4qph4th8W0+e8ed7Gn7/AGKFt0VXa9npuXk2tPx/HPCI4RH7RDY9CNHWYZSPqaqzZHM2nk/9tgzDB8Y5XHE2HBRnpTpG+uqXSvuG+SxnoMByHtO89Sti1m6Yd0S9zwnxMZ8IjdJIP4tb/G55LRVnyLkRHl0coRmj4dc1Tm5Pz18u0ClXVjokIWd2VAAJaTGHeYy2chvuJG7p7Vq2r3RDu6fbkHiIyC7k928M/wBz09q2LWjpdsjuOA8u1I4DeIh9xPuHNdrFEUU+bX9mLVcivLvRp+NPGfmnpH5/yHtw3Wk2TETG6wpnWZG85EOByc74ribdPB6qQwqwqZtWGlbqqEwy3MkIHh+kzc259IWt1381sYuTNc+GpDa5olGPbi9jxwjaJ9fVvKLgFcqQVAREQEREBERAREQEREBERAREQEREBERAREQQT3y7/UW/aD+Wth0D12OxSvZTGlbEHtedsTFxGwwu3bA325quKkHUT+3IfkTf0nILRIiIC4JWC0q02pcMj26uQNJHgxjOWT5LOPtNgOJVftO9c9ViO1HDempzlsNd4x4/xHjgfRbYc7oJZ0312UlATHB/apwbFrHARs5h0liNro0HrZaf3y7/AFFv2g/lqJ9HdGajEJhFSROkdxt5LB6T3HJo6lWC0B1JU9Dsy1ezU1AsRceJjPxGnyiPSd7gEGa0H0trcRaJZqJtLAc2vfM4yP5FkfZjwfjEjpdd9Z2mj8Jom1EcbZCZWx7LiQLOa83y4+APnW3qLvhEfshn+pj/AKcyDT++TqfVIPpyJ3ydT6pB9ORQ6p41QauaCuwts1VTiSQySN2i+UZNIsLNcAgxPfJ1PqkH05E75Kp9Ug+nIpM/UzhPqbfrZ/zE/UzhPqbfrZ/zEEZ98nU+qQfTkTvk6n1SD6cikz9TOE+pt+tn/MT9TOE+pt+tn/MQRxT/AAlJgfGUcbh8WV7T97SpA0N1x0WIuEV3QTuyEctrPPJjxk49DYngFHGtrU7FQ05q6EuETSBJE47WwHENDmOOdtogEG++91EDTYoLxItA1L6YPxHDvHuLpoHdk5x3vbsgseeZtcE8S2/Fb+gIi+VTUNjY57yGtaC5zibBrWi5JPAAC6DB6daYR4XRPqJM3eTHHexkkO5vQZXJ4AFQ/wB8nU+qQfTkWnaztPHYrWl7binjuyFh9G+byPSda/QADgsdoNohJilaynjuG+VI+2UcYI2ne3OwHEkIJC75Op9Ug+nIt71X62hiz5IpmNhnaNpjWuJbIzcbX85p3jkQeBVftM9FZMMrZKeXPZN2PtlJGb7Lx7RkeRBHBeDBsWkpKiOeB2zJG4Oaeo4HmCLgjiCUF1lHGsbWlPg87Wuo2ywyC8c3bObcjymuHZmzgeuYIPO216GaVx4nRR1EWW0LPZfOOQW2mH2HMHiCDxXOmOisWJUb6ebLazY+2ccgvsvHsvmOIJHFBEnfLv8AUW/aD+Wt5oq2DSTCttlmSjzSbugmA3E8WOHHiDzGVacdwSWiqZKeduzJG7ZI4HiHA8WkWIPIhZvVxpw/CawSC7oX2bNGPOZfeB6bd4944lcVUxVG0slq7Xari5RO0w3vRzQ2WprTTyAsEZ8cfQAO4dXcPbfcFv2sDSZtBTNpaWzZHM2Rs/8Aai3X+Udw955LZqjFI20j6umaJg6PtGllrygN8E33nL3gA+xQFiOIPqJXSynae83J/wBhyAGQHIKMuRGNT4aec/su+FVXrWRF29G1Fvbh1q9P66vMvfgeCyVlQyGIZuOZ4NaN7j0A/DivCxhJAAJJyAG8k8B1Uz6K4JHhFC+epsJC3akPFo82JvM3PvJ6Bati15lXHlHNO6rqHudrajjXVwpjv/DtpBisWC4e2KC3aEFsYNrl3nSu55m/tICheWUucXOJLiSSTvJJuSet1kNIsefW1DppOOTW8GNG5o//AGZJKxqX7vmVbRyjk40nT/dLXiuca6uNU9+j7UVG+aRscYLnvIa0DiSp30fwWHC6I7bmtDWmSaU5AkC7ifigZD2dVgdWGh3YR90zDxsg8BpGbGHj0c77hbmVHuvLWR28hoKV3ioz49wOUkjT/dg8WsO/m4fFzkMSx4I8VXOVR9odV95ueRan4KefefSGSq/hJ7MjhFRBzA47LnTFrnNvkS0RnZJGdrmy2LV/raqMXquyjomxxsG1LL2ziGDgLdmLucdwvwJ4Ku+D4TJVzxwQNL5JHBrWjmeJPAAXJPAAlW00F0OjwujZBHm7ypJLZySEZu6DgBwAHVbyrNhC0bWfrNZg8bGsa2WokN2xkkAMBze62YF8hzN+RWx6VaSxYdSSVE58FgybfwnvPksb1J+bM7gVUfSXSGWvqpKic3e83twa0ZNY3k0DJBJ3fJ1PqkH05E75Op9Ug+nItR1datZcXdKWu7OONh8YRkZS09mz2XzdyHtC1TEcPfTyvimaWSMcWuad4c02IQWt1b6fMxelMlgyZh2ZYgb7JN9lwvmWuH3gjgttVQNAdMn4VWsnZcs8mWP04ycx8obx1HK6tth2IMqImSwuD45GhzXDcWuFwf8A0g9KIiAuCV48ZxiKjp3z1DwyOMXc4/cAOJJsABvJVaNYWt2oxNzo4y6Cl3CJps6Qc5XDf8keCOu9BNWkuubDqIlvameQZFkAD7Hq+4YPnJ6KPcU+ElMT/ZqSNg4GV7nn5m7NvnKijA8Bmrp2w00ZkkduA3AcXOJya0cSclOmifweqeNofiD3TycY2EshHTaFnv8Ab4PsQaS74QmJE+TTDp2Tv93rjvg8T5U31Tv+anOm1cYbGLNoaa3xomvPzvBK+v8A/BYf6jSfZ4v+KCDab4RGINPhx0zxy2JGn3EPW14L8JCFxAq6aSP40TxIPbsuDSB7CVIFVq1w2UWdQ0w+TGGH52WK0XSv4PVPIxzsPe6CThG8l8Lum0fDZ7bu9iCRNHdNKPEG3pJ2SG1yy9pG+1jrOA62ss2qW1tHPQVLmPD4Z4nWyJa9jhmC1wPKxBBzBupo1Wa63TPZS4k4bbrNjqMhtHgyXhc7g7jx5oJqREQUcUg6iv25D8ib+k5R8tj0B0qbhlc2pcwybDJAGAgXc9haLngLnPegt1VVbImOfI5rGNF3Pc4Na0cyTkAoa07+EA1u1FhYDnbjUvb4I/y2HyvlOy6FRbpjrBq8UfeoktGDdsLLiJnu84/Gdc+xa8aZ+xt7Lti+zt2OztAX2b7r2zsg+uIYjLUyukne+WRxze4lzj8/8FJOgOo2es2Zq7ap4DmGWtPIOgP92Ors+Q4qLmPLSCDYjMHiDzVh9UWtwVgbSVrgKkC0cp3TgcD/AIv83t3hJGBaPQUMIipYmxMHADNx5ucc3O6kkrJICiAou+ER+yGf6mP+nMpRUXfCI/ZDP9TH/TmQVtVntQg/6Iz/ADZf5lWFbzoprgrMNpRT07acsDnOBex5ddxucw8D7kFqkVbe+JxH0KT6qT8xO+JxH0KT6qT8xBZJFW3vicR9Ck+qk/MXSb4QuJOaQBTNPpCJ1x9J5H3IJV14YtHDgszHuAfMWRxt4uIka92XINaTf2c1VxZPHtI6iul7WrldK/cC61mjk1os1o6ABbJoVqmrMSe07DoIOM0jSAR/htNjIfZlzIQSb8G+hc2iqZSLCSYNHXs2Zke99vcpfWO0fwKKhpo6eAWjjbYX3k7y5x4uJJJ6lZFAUGa+dYlycOpnZCxqHA7zvbDfpk53uHMLf9aWnzcKoyWEGolu2FvI8ZCPRbce0kDmqqTTOe4ueS5ziXFxNy4k3JJ4klBxDC57g1gLnOIAaBckk2AA4klWs1W6BjCqIB4BqJbOmdyPmxg+i0EjqSTxUeahdXm079I1DcgSKdpG9wydL7s2t63PAKd0Gia29ABilGTEP7TCC6I8Xjzoj8q2XIgcyqsvYWkgggjIg7wRwKvCq+6+dX3YS9307fFSutM0DyJTuk+S/j8b5SDWdUmn5wutAlJ7mms2UcGHzZR8m+fxSeQVpmPBAIIIIuCNxB4qj6sDqH1g9vF3BUO8bE28JJzfEN7OpZw+L8lBlddOrvu+m7pp23qYGnIDOWIZlnVzcy33jiFWlXhVdNeGrruSfuynbaCZ3jGjdFKc79GP3jkbjiEHo1Gaxu55BQVLvFSO8S4nKORx8jo153cnH4xWc1k6Hdyy9vC3xMhzA3RvPDo07x7xyUCtNlZLVVpuzGKJ1JW2fPGzZeCc5o8gJOe0DYEjjY8csN61F2nZJabqFeDei5Ty/WOser46rdD9oisnHgj+5aeJ3GT2DcOtzwCxOsfTDuubsoj4iI7xukeMi/2DcPeeK2rWbpH3JTtpacFhkZa4Fg2IeDstPM7stw9oURKNv1Rbp8qj7rrpVivNvTqGRHamOkdfzvIt01b6H91zdtKPERHcd0jxmG9WjefcOa1/RzAH1tQ2KPjm51smMG9x/wBuZIUw6RY7T4Hhu1bwWDYijv4UkhBsL9TdzncrlMSx458VXKD2g1X3a35Fqfjq/wBR6y17XJrG/R1P2FO7+1TNNiDnDGbgydHHMN954Z1oOa9uN4zLWVEk9Q7akkdtOPDoAODQAABwACk3Ufq47qlFbUt8RE7xTSMpZW+cRxYw/O7LgQph5w3jUtq37gg7qqW/2mZuTSM4YzmG9HuyJ5ZDneTpJA0EkgAC5JNgAN5J4BchQvr31jdm04fTO8NwHdDgfJacxF7XDN3Sw4lBoetzWEcUq9mInuWEkRj94dzpSOu4ch1JWpaPYFLXVUdPA275HWHIDe5zuTQLk+xY9WW1K6vO4KXuiobapnaMiM4ojYtZ0ccnO9w4FBuuimjMWHUkdPAPBYM3ec958p7upPzZDgox186ve2j/AEhTt8ZGLTtA8qMZCT2t3H4tvRUyrrJGHAhwBBFiCLgg7wRxCCjymXULrB7KT9H1DvFyEmBxPkyHMx9A7ePjfKWpa2NAThdb4sHuaa7oj6PpRE823y5gjqtJjkLSC0kEG4INiCNxB4FBeFFo+qjT0YpRDtCO6YbMmHpejKOjgM+RB4WW7lBXPX5pk6ore443eJp7bQG58xFyTz2QdkciXKLIoy5wABJJAAG8kmwA6r26Q1pmrJ5Xb5JpHn/7Pcf91ntU2HtnxukY7MCQye+JjpB97AgsJqz0CZhVG1pANRIA6Z/Eu9AH0G3t1NzxW4oiAiLQdYGtmPCKhkMkD5S+PtNpr2tAG25trEfF+9BvyKGe+Ug9Tl+tZ+Cd8pB6nL9az8EGY1rapn4tPFNTPije1hZIX7fhgG7PJacxd2/mFone413CopPpTflrY++Ug9Tl+tZ+Cd8pB6nL9az8EEn6MUk8VHDHWPbJOxmy+RhcWv2cmuu4A3LbXy33XKi/vlIPU5frWfguUEAr6QwOe4NY0uc42DWglxJ3AAZkr5qQNRQ/65D8ib+k5BtGgGoN0mzNil2M3imabPd/mOHkD4oz6tUw4hofSz0Ro3QsEFrBjQGhhG5zLeS4HO/z3uVmkQVI1g6vpsJqNh93wvJMUwGTxyPovHEe8ZLVY5C0gtJBBuCN4IzBB4FXP0g0fhrqd8FSwPjf87Twc0+a4cCqtawdX02E1Gw+74Xk9lNbJ45H0XjiPeMkEv6otbYrWtpK1wFSBZkhyE4HA/4v82/fdSxdUejkLXAtJBBBBBsQQbgg8DdWM1R62xXNbS1jgKoCzHnITgD7pBxHHeOIQSqou+ER+yGf6mP+nMpRBUXfCI/ZDP8AUx/05kFbVNmqzVPQ4jhrJ6kS9oXyNOzJsizXWGVlCas9qF/Ykf8Amy/zoPn+oDDPRn+u/wDS4dqAwzlP9du/8VJSIKfacaFy4VVuhlzb5UclvBkZfIjkRuI4HpYnXVcDTvQmLFaR0MngvF3RS2uY32yPVp3EcR1AIqfjuBy0VQ+CobsSRmxHA8nNPFpFiD1QTxqTmw2qpx2dLBHWQgdpcbb3cBKxz7uDSd4B8E5biLy1ZUtwHHJaKoZPTu2JGG4PAji1w4tIyIVr9A9N4sWpBNF4LxZssV84323dWnMg8R1BADZF4sYxaOkp5J53bMcbS5x6DgOZJsAOJIC9qrjrx1h92VHcdO69PC7w3A5SyjI+1rMwOZueSDSdNtLpMUrX1EuQPgxsvlHGCdlo+e5PEkrD0T2CRpla50YcC5rTsuc0HMBxB2SRlexsvZo5o/LX1UdPALvkNr8Gje57uTQLk+xTB3s49fP2YfmoOtJ8I2KKNsceHlrGNDWtE7bNa0WAHi9wAX175dnqLvtA/LXXvZx6+fsw/NTvZx6+fsw/NQdu+XZ6i77QPy15sS+ELBUwvhmw9z45GljmmoGYI/y8j14L7d7OPXz9mH5q572cevn7MPzUEHTEbR2LhtzYEgm18rkAAm3RffC8SkppmTQuLJI3BzXDgQfvHTiFMtV8GoiNxjrdp4aS1roNlrnWyBd2h2QTxsVC9ZRvhkdHK0sexxa5p3tc02IPvQW70F0vjxSiZUMsHeTIz93ILbTfZmCDyIWWxbC46qB8M7Q+ORpa5p4g/wACN4PAgFVb1V6eHCq0F5Pc8tmTN5DzZAObbn2guHFWsilD2hzSC0gEEG4IIuCDxBCCoOnWh0mF1r4JLlvlRycJIyTZ3t4EcCD0WNwHHJaKpjnp3bMkbrjkeBaebSLgjkVaTWZoG3FqIsFhPHd8LzwdbNhPoutY8sjwVUauldFI6ORpa9ji1zSLFrmmxBHMEILSB8GkWFNkis1+dr5mGYAbTHdD94IPJRDLh8jJjC5hEgdsbFvC2r2sOef8Vh9V2n7sKrAXEmnls2Zg4DhIB6Tbn2gkclZSPAqaapjrWhr39mNl4ILXBwGy/Ledk2B5H2LUyMaLsxMc1h0nWqsGiq3VG9POO0+ksfongEeFUTnzOa12z2k0h3NDRfZv6LRf2m/NV11laePxasLxdsEd2wxng2+byPTda55ZDgty15ayO6JDQUrvExu8c8HKSRp8gc2sIz5uHxReK8JwuSqnZDA0vkkcGtaOJPPkALkngAStmmmKY2hCX71d+5Ny5O8yzurvQZ+LVgiF2xNs+aQeYy+4fHduHvO4FWxw+gZTxMihaGRsaGtaNwAFgFhNA9DI8Ko2wMs558KWTjJIRmejRuA4AcyVl8YxaOkgknncGRxtLnHoOAHEk2AHEkLswtc1m6eNwmiLxYzyXbCw8XWzeR6LbgnmSBxVUaqqdLI58ji573FznE3LnONySeZJWb040vkxStfPJcN8mOO+UcYJ2WjrxJ4klenV9oHLi9V2TD2cbBtSS7O0GDzRa4u4nIC43E8EGO0UxWGlq456iE1DIztCIODQ5w8naJabtBztbOw4XUvd8uz1F32gflrp3s49fP2Yfmp3s49fP2YfmoO/fLs9Rd9oH5ad8uz1F32gflrp3s49fP2Yfmp3s49fP2YfmoMNpnrqp8Uo3081C4X8Jj+3aTHIPJePF57yCOIJHFRKpz72cevn7MPzVi9J/g9yUtLJNT1BqHxja7LsdkuaPK2SHuu4DO1s7c7II/0I0tkwutZUR3IHgyMvlJGbbTfbkCDwICtxhWKR1UEc0LtqORoe13MHnyI3EcCCFSkhS5qJ1g9zzdw1DvFTOvESco5T5vRr/wCa3pFBHGlmGmmr6mFwtsTSN922dk+9tj7179W+LikxeklebNEoa48A2QGMk9AH39ykf4QGgztsYhC27SGsnA80iwZIehFmnkQ3moUQXhXKjbU9rJbiFM2nndaribY3OczGjKQc3AeUOl+OUkIOVoen2qeLF6hk0s0kZZH2YDWtII23Ovnx8L7lviIIc72ym9bn+hGne2U3rc/0I1MS+VVVsiY58jmsY0FznOIDWgbySdwQVs1p6rYcHgifHPJI+SQt2XtaBstaSSLddke9Rqt71u6fDFawdjfueEFkZOReSQXyW4XsAByaOZC0ygoXzysihaXyPcGtaN7iTkAgzmjmgtRXRGSFpc1rywkDiGtd/BwRWc0B0UGGYfFTggvA25HDc6R+biOgyaOjQuEFQFIOon9uQ/Im/pOUrd73hnOp+tb/AMFldGNUNFh1S2op+27RocBtyAts9pactkcCg3dERAWO0g0fhrqd8FSwPjf84PBzT5rhwKyKIKj6wdX02E1Gw+74XkmKa2TxyPovHEe8ZLV4pS1wc0lrgQQQbEEG4II3G6udpBgENdTugqWB8b/naeDmnzXDgVove94ZzqfrW/8ABB8NUetoV7W0tY4NqmizXnIVAA39JAN447xxA7fCI/ZDP9TH/TmXoh1A4cxwcx1U1zSCHCYAgg3BBDbgg8VtmkGh8FfSsp6vtJGMc119vZe5zGloc4ttc2cb5IKcqz2oX9iR/wCbL/Ou36hsK/dy/XP/ABW3aN6Nw4fTiCmDmxgucA5xcbuNzmUGVREQFoWtbVu3FafbiAbVRA9m7dtjeYnHkTuPA9CVvq4KCkVRTuje5kjS17SWuaRZzXA2II4EFZnQzTCbC6ts8BvwfGT4MjL5tP8AEHgc1ZXSHVTh+ITmeoid2rgA5zHuZtWyBcBkXWsL9AsZ+obCv3cv1z/xQYLWHrmh/RjP0fJeapaRkfDp2bn7QHkyX8Ee9w3C9fbXVn/1DYV+7l+uf+K9OGamMMppmTRxPL43BzduRzm7Q3EtORsc/cg8WprV5+jqXtp22qp2guBGcUe9sfQ7i7rYeapHXAXKAiIgIiIChzXrq47aM19M3xjB49oHlxtGUnymjf8AFHxc5jXV7bixQUeU96hdYPaM/R9Q7w2AmBxPlMGbova3MjpceaFtE2ovCnuLuxe3aJNmyvDRc3sBfIdF3otSeGwSslibMyRjg5rhM+7XNNwUG+qFdfGrrbacQpm+E0AVDQPKaMhL7WjJ3Sx4FTSF1ljDgQ4Aggggi4IO8EcQgpBuW96Pa3KmjwuWjZcuOUM1/CgY6/aAc/i+iXHoFL0vwf8ADHOJtUNuSdkSjZFzuF23sF073zDOdT9aP+CCtJzKshqU1b9wwd1VLbVMzfBaRnDEcwOj3ZE8hYc1kML1G4bTTMma2V7o3BwbI8OYSN203ZF7Gxt0UghAuq367NY3dtR3JTuvTwu8JwOUsoyJ6sbmBzNzyViMQoxNE6Jxc1r2lpLHFrgCLGzhm024haL+obCv3cv1z/xQVpw3DpKiZkULS+SRwa1o3kn+Ht4K2mgOhkeFUTIWWc8+FLIPPkIzPyRuA5DmSvPozquoMOn7amicJNktDnvc/ZDt+yDuJGV+RI4rbEHKLhEHK4REHK4KIgrlru1c9xT92Uzf7PM7w2gZQynP3MdmRyNxyUVtdY3HBXXxTDI6qB8M7Q+ORpa5p4g/wI3g8CAVo/6hsK/dy/XP/FA1U6btxigMVTsvnjb2czXAESscLCQg7w4XDut+YUeaxtRstO502GNdLDvMAzli+TxkZ/5DrvUraO6qqHD6gT0rZWSAEf3ry1zXDNrmnJw3Gx4gHgtuCCksMz4ZA5jnRyMdcOBLXscDvB3tIUsaL/CHnhaGV0QqAMu1YQyW3xhbZefoqY9IdA6HEP8A5VOx7v3gu2X6bbOPsJIUJ6y9V1Lhw2qd05vnZ7mED2WYD85QSBT/AAg8NcLuFQw8nRA/e1xX2Ov3C/Sm+pP4qshXCCwuL/CNpWNPcsE0rvj7MbPuLnH5gol0y1k1mKm079mIG4gju2IW3Ei5Lz1cT0svvoLodDXyNbM6RoJ8wtH8zSp1wTUthlLZ3YGd3pTu2x9AWYfe1BXXRjQqrxKTZpYXPF7OkOUTPlPOQ9mZ6KxWrjVRDhLe0cRNVOFjLbwWA72xg7hzccz0GS3eCBrGhrGhrQLBrQA0DkAMgvog5RcIg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8454" name="AutoShape 22" descr="data:image/jpeg;base64,/9j/4AAQSkZJRgABAQAAAQABAAD/2wCEAAkGBhQQDxUUEBQUFBQWFhgWGBQXFRUaFBUXFRQVGBgXGBgZHSYeFxkjGRUXHy8gIygpLC0tFSAxNzAqNSYrLCoBCQoKDgwOGg8OGSokHyQvNS80NSwpNC81NCw2Miw1LTYvNSwsLCwsKSwsKSw0NTQsLCwsNDUsKTEvLCwsNTU0LP/AABEIAGwB1AMBIgACEQEDEQH/xAAcAAEAAgIDAQAAAAAAAAAAAAAABwgFBgECBAP/xABNEAABAwICBwEKCgcHBAMBAAABAAIDBBEFIQYHEjFBUWETFBgiIzJCUlRxgQhicpGSk5Sh0dMVFzVTsbKzJDNjc3TB0iVDouE0gvAW/8QAGwEBAAICAwAAAAAAAAAAAAAAAAUGAwQBAgf/xAAwEQEAAQMCBAMHBAMBAAAAAAAAAQIDBAURITFRYRIT0QYUIjJxgfBBseHxM6HBI//aAAwDAQACEQMRAD8AnBERAREQEREBERAXK4XKAiIgIiICIiAiIgIiICIiAiIgIiICIiAiIgIUXxqqpsUbnvcGtaC5zjuAGZKOYiZnaGK0r0kZQUzpHWLj4MbPTfwHsG8nkFHOgWnz46pzKp5cyd+1tHzJHcejTkLcLDqte0x0ndX1JebiNvgxsPBvM/GO8+4cFglD3sqZub08oeiafoFunEmi/HxV8+3Tb6LOtXZarq3rJ5KBhqBuyjcfKfGLWJ+8A8QAfbtSlqKvFTEqBkWZsXarUzvtO3AREXZhEREBERAREQEREBERAREQEREBERAREQEREBERAREQEREBERAREQEREBERAREQEREBERAREQEREBERAREQEREBERBxdRJrR0x7V5pYT4DD41w8548z2NO/r7FtWsXTDuKDs4j4+UG3ONu4v9vAdfYoSJUdmX9v/On7rn7OaV4597uxwj5fr1+36C2bQTRM19R4QIhjsZDz5MB5n7hfosJhOFvqZ2RRC7nmw5AcXHkAM1MOJVcOB4cGR2MhuGA75JCPCe7oN/zBamPair46+UJ/WM+u1EY+PxuV8I7R1/PqxusPTU0mzTUhDZBslxFrRtFi1gG65sLj0fatp0S0mZX0wkbYPHgyM9F//E7wfwUAVNS6R7nvJc5xLnOO8k5krN6FY/LSVbDEC8PIY6Mb3gnIAekCbj/2Vmt5c+ZvPKUZl+z1EYUU0f5KeO/Xr/H9rAIuoK7KWUAREQEREBERAREQEREBERAREQEREBERAREQEREBERAREQEREBERAREQEREBERAREQEREBERAREQEREBERAREQFjNIMcZR075pdzdzeL3Hc0dT+J4LJqGtbVVOatrJBswtbeK251/KcfjXytwFuawX7nl0TVCT0rCjNyabVU7Rzn6dI7tRxfFX1U75pTdzzfoBwaOQAyXjARSDqv0P7Z4qph4th8W0+e8ed7Gn7/AGKFt0VXa9npuXk2tPx/HPCI4RH7RDY9CNHWYZSPqaqzZHM2nk/9tgzDB8Y5XHE2HBRnpTpG+uqXSvuG+SxnoMByHtO89Sti1m6Yd0S9zwnxMZ8IjdJIP4tb/G55LRVnyLkRHl0coRmj4dc1Tm5Pz18u0ClXVjokIWd2VAAJaTGHeYy2chvuJG7p7Vq2r3RDu6fbkHiIyC7k928M/wBz09q2LWjpdsjuOA8u1I4DeIh9xPuHNdrFEUU+bX9mLVcivLvRp+NPGfmnpH5/yHtw3Wk2TETG6wpnWZG85EOByc74ribdPB6qQwqwqZtWGlbqqEwy3MkIHh+kzc259IWt1381sYuTNc+GpDa5olGPbi9jxwjaJ9fVvKLgFcqQVAREQEREBERAREQEREBERAREQEREBERAREQQT3y7/UW/aD+Wth0D12OxSvZTGlbEHtedsTFxGwwu3bA325quKkHUT+3IfkTf0nILRIiIC4JWC0q02pcMj26uQNJHgxjOWT5LOPtNgOJVftO9c9ViO1HDempzlsNd4x4/xHjgfRbYc7oJZ0312UlATHB/apwbFrHARs5h0liNro0HrZaf3y7/AFFv2g/lqJ9HdGajEJhFSROkdxt5LB6T3HJo6lWC0B1JU9Dsy1ezU1AsRceJjPxGnyiPSd7gEGa0H0trcRaJZqJtLAc2vfM4yP5FkfZjwfjEjpdd9Z2mj8Jom1EcbZCZWx7LiQLOa83y4+APnW3qLvhEfshn+pj/AKcyDT++TqfVIPpyJ3ydT6pB9ORQ6p41QauaCuwts1VTiSQySN2i+UZNIsLNcAgxPfJ1PqkH05E75Kp9Ug+nIpM/UzhPqbfrZ/zE/UzhPqbfrZ/zEEZ98nU+qQfTkTvk6n1SD6cikz9TOE+pt+tn/MT9TOE+pt+tn/MQRxT/AAlJgfGUcbh8WV7T97SpA0N1x0WIuEV3QTuyEctrPPJjxk49DYngFHGtrU7FQ05q6EuETSBJE47WwHENDmOOdtogEG++91EDTYoLxItA1L6YPxHDvHuLpoHdk5x3vbsgseeZtcE8S2/Fb+gIi+VTUNjY57yGtaC5zibBrWi5JPAAC6DB6daYR4XRPqJM3eTHHexkkO5vQZXJ4AFQ/wB8nU+qQfTkWnaztPHYrWl7binjuyFh9G+byPSda/QADgsdoNohJilaynjuG+VI+2UcYI2ne3OwHEkIJC75Op9Ug+nIt71X62hiz5IpmNhnaNpjWuJbIzcbX85p3jkQeBVftM9FZMMrZKeXPZN2PtlJGb7Lx7RkeRBHBeDBsWkpKiOeB2zJG4Oaeo4HmCLgjiCUF1lHGsbWlPg87Wuo2ywyC8c3bObcjymuHZmzgeuYIPO216GaVx4nRR1EWW0LPZfOOQW2mH2HMHiCDxXOmOisWJUb6ebLazY+2ccgvsvHsvmOIJHFBEnfLv8AUW/aD+Wt5oq2DSTCttlmSjzSbugmA3E8WOHHiDzGVacdwSWiqZKeduzJG7ZI4HiHA8WkWIPIhZvVxpw/CawSC7oX2bNGPOZfeB6bd4944lcVUxVG0slq7Xari5RO0w3vRzQ2WprTTyAsEZ8cfQAO4dXcPbfcFv2sDSZtBTNpaWzZHM2Rs/8Aai3X+Udw955LZqjFI20j6umaJg6PtGllrygN8E33nL3gA+xQFiOIPqJXSynae83J/wBhyAGQHIKMuRGNT4aec/su+FVXrWRF29G1Fvbh1q9P66vMvfgeCyVlQyGIZuOZ4NaN7j0A/DivCxhJAAJJyAG8k8B1Uz6K4JHhFC+epsJC3akPFo82JvM3PvJ6Bati15lXHlHNO6rqHudrajjXVwpjv/DtpBisWC4e2KC3aEFsYNrl3nSu55m/tICheWUucXOJLiSSTvJJuSet1kNIsefW1DppOOTW8GNG5o//AGZJKxqX7vmVbRyjk40nT/dLXiuca6uNU9+j7UVG+aRscYLnvIa0DiSp30fwWHC6I7bmtDWmSaU5AkC7ifigZD2dVgdWGh3YR90zDxsg8BpGbGHj0c77hbmVHuvLWR28hoKV3ioz49wOUkjT/dg8WsO/m4fFzkMSx4I8VXOVR9odV95ueRan4KefefSGSq/hJ7MjhFRBzA47LnTFrnNvkS0RnZJGdrmy2LV/raqMXquyjomxxsG1LL2ziGDgLdmLucdwvwJ4Ku+D4TJVzxwQNL5JHBrWjmeJPAAXJPAAlW00F0OjwujZBHm7ypJLZySEZu6DgBwAHVbyrNhC0bWfrNZg8bGsa2WokN2xkkAMBze62YF8hzN+RWx6VaSxYdSSVE58FgybfwnvPksb1J+bM7gVUfSXSGWvqpKic3e83twa0ZNY3k0DJBJ3fJ1PqkH05E75Op9Ug+nItR1datZcXdKWu7OONh8YRkZS09mz2XzdyHtC1TEcPfTyvimaWSMcWuad4c02IQWt1b6fMxelMlgyZh2ZYgb7JN9lwvmWuH3gjgttVQNAdMn4VWsnZcs8mWP04ycx8obx1HK6tth2IMqImSwuD45GhzXDcWuFwf8A0g9KIiAuCV48ZxiKjp3z1DwyOMXc4/cAOJJsABvJVaNYWt2oxNzo4y6Cl3CJps6Qc5XDf8keCOu9BNWkuubDqIlvameQZFkAD7Hq+4YPnJ6KPcU+ElMT/ZqSNg4GV7nn5m7NvnKijA8Bmrp2w00ZkkduA3AcXOJya0cSclOmifweqeNofiD3TycY2EshHTaFnv8Ab4PsQaS74QmJE+TTDp2Tv93rjvg8T5U31Tv+anOm1cYbGLNoaa3xomvPzvBK+v8A/BYf6jSfZ4v+KCDab4RGINPhx0zxy2JGn3EPW14L8JCFxAq6aSP40TxIPbsuDSB7CVIFVq1w2UWdQ0w+TGGH52WK0XSv4PVPIxzsPe6CThG8l8Lum0fDZ7bu9iCRNHdNKPEG3pJ2SG1yy9pG+1jrOA62ss2qW1tHPQVLmPD4Z4nWyJa9jhmC1wPKxBBzBupo1Wa63TPZS4k4bbrNjqMhtHgyXhc7g7jx5oJqREQUcUg6iv25D8ib+k5R8tj0B0qbhlc2pcwybDJAGAgXc9haLngLnPegt1VVbImOfI5rGNF3Pc4Na0cyTkAoa07+EA1u1FhYDnbjUvb4I/y2HyvlOy6FRbpjrBq8UfeoktGDdsLLiJnu84/Gdc+xa8aZ+xt7Lti+zt2OztAX2b7r2zsg+uIYjLUyukne+WRxze4lzj8/8FJOgOo2es2Zq7ap4DmGWtPIOgP92Ors+Q4qLmPLSCDYjMHiDzVh9UWtwVgbSVrgKkC0cp3TgcD/AIv83t3hJGBaPQUMIipYmxMHADNx5ucc3O6kkrJICiAou+ER+yGf6mP+nMpRUXfCI/ZDP9TH/TmQVtVntQg/6Iz/ADZf5lWFbzoprgrMNpRT07acsDnOBex5ddxucw8D7kFqkVbe+JxH0KT6qT8xO+JxH0KT6qT8xBZJFW3vicR9Ck+qk/MXSb4QuJOaQBTNPpCJ1x9J5H3IJV14YtHDgszHuAfMWRxt4uIka92XINaTf2c1VxZPHtI6iul7WrldK/cC61mjk1os1o6ABbJoVqmrMSe07DoIOM0jSAR/htNjIfZlzIQSb8G+hc2iqZSLCSYNHXs2Zke99vcpfWO0fwKKhpo6eAWjjbYX3k7y5x4uJJJ6lZFAUGa+dYlycOpnZCxqHA7zvbDfpk53uHMLf9aWnzcKoyWEGolu2FvI8ZCPRbce0kDmqqTTOe4ueS5ziXFxNy4k3JJ4klBxDC57g1gLnOIAaBckk2AA4klWs1W6BjCqIB4BqJbOmdyPmxg+i0EjqSTxUeahdXm079I1DcgSKdpG9wydL7s2t63PAKd0Gia29ABilGTEP7TCC6I8Xjzoj8q2XIgcyqsvYWkgggjIg7wRwKvCq+6+dX3YS9307fFSutM0DyJTuk+S/j8b5SDWdUmn5wutAlJ7mms2UcGHzZR8m+fxSeQVpmPBAIIIIuCNxB4qj6sDqH1g9vF3BUO8bE28JJzfEN7OpZw+L8lBlddOrvu+m7pp23qYGnIDOWIZlnVzcy33jiFWlXhVdNeGrruSfuynbaCZ3jGjdFKc79GP3jkbjiEHo1Gaxu55BQVLvFSO8S4nKORx8jo153cnH4xWc1k6Hdyy9vC3xMhzA3RvPDo07x7xyUCtNlZLVVpuzGKJ1JW2fPGzZeCc5o8gJOe0DYEjjY8csN61F2nZJabqFeDei5Ty/WOser46rdD9oisnHgj+5aeJ3GT2DcOtzwCxOsfTDuubsoj4iI7xukeMi/2DcPeeK2rWbpH3JTtpacFhkZa4Fg2IeDstPM7stw9oURKNv1Rbp8qj7rrpVivNvTqGRHamOkdfzvIt01b6H91zdtKPERHcd0jxmG9WjefcOa1/RzAH1tQ2KPjm51smMG9x/wBuZIUw6RY7T4Hhu1bwWDYijv4UkhBsL9TdzncrlMSx458VXKD2g1X3a35Fqfjq/wBR6y17XJrG/R1P2FO7+1TNNiDnDGbgydHHMN954Z1oOa9uN4zLWVEk9Q7akkdtOPDoAODQAABwACk3Ufq47qlFbUt8RE7xTSMpZW+cRxYw/O7LgQph5w3jUtq37gg7qqW/2mZuTSM4YzmG9HuyJ5ZDneTpJA0EkgAC5JNgAN5J4BchQvr31jdm04fTO8NwHdDgfJacxF7XDN3Sw4lBoetzWEcUq9mInuWEkRj94dzpSOu4ch1JWpaPYFLXVUdPA275HWHIDe5zuTQLk+xY9WW1K6vO4KXuiobapnaMiM4ojYtZ0ccnO9w4FBuuimjMWHUkdPAPBYM3ec958p7upPzZDgox186ve2j/AEhTt8ZGLTtA8qMZCT2t3H4tvRUyrrJGHAhwBBFiCLgg7wRxCCjymXULrB7KT9H1DvFyEmBxPkyHMx9A7ePjfKWpa2NAThdb4sHuaa7oj6PpRE823y5gjqtJjkLSC0kEG4INiCNxB4FBeFFo+qjT0YpRDtCO6YbMmHpejKOjgM+RB4WW7lBXPX5pk6ore443eJp7bQG58xFyTz2QdkciXKLIoy5wABJJAAG8kmwA6r26Q1pmrJ5Xb5JpHn/7Pcf91ntU2HtnxukY7MCQye+JjpB97AgsJqz0CZhVG1pANRIA6Z/Eu9AH0G3t1NzxW4oiAiLQdYGtmPCKhkMkD5S+PtNpr2tAG25trEfF+9BvyKGe+Ug9Tl+tZ+Cd8pB6nL9az8EGY1rapn4tPFNTPije1hZIX7fhgG7PJacxd2/mFone413CopPpTflrY++Ug9Tl+tZ+Cd8pB6nL9az8EEn6MUk8VHDHWPbJOxmy+RhcWv2cmuu4A3LbXy33XKi/vlIPU5frWfguUEAr6QwOe4NY0uc42DWglxJ3AAZkr5qQNRQ/65D8ib+k5BtGgGoN0mzNil2M3imabPd/mOHkD4oz6tUw4hofSz0Ro3QsEFrBjQGhhG5zLeS4HO/z3uVmkQVI1g6vpsJqNh93wvJMUwGTxyPovHEe8ZLVY5C0gtJBBuCN4IzBB4FXP0g0fhrqd8FSwPjf87Twc0+a4cCqtawdX02E1Gw+74Xk9lNbJ45H0XjiPeMkEv6otbYrWtpK1wFSBZkhyE4HA/4v82/fdSxdUejkLXAtJBBBBBsQQbgg8DdWM1R62xXNbS1jgKoCzHnITgD7pBxHHeOIQSqou+ER+yGf6mP+nMpRBUXfCI/ZDP8AUx/05kFbVNmqzVPQ4jhrJ6kS9oXyNOzJsizXWGVlCas9qF/Ykf8Amy/zoPn+oDDPRn+u/wDS4dqAwzlP9du/8VJSIKfacaFy4VVuhlzb5UclvBkZfIjkRuI4HpYnXVcDTvQmLFaR0MngvF3RS2uY32yPVp3EcR1AIqfjuBy0VQ+CobsSRmxHA8nNPFpFiD1QTxqTmw2qpx2dLBHWQgdpcbb3cBKxz7uDSd4B8E5biLy1ZUtwHHJaKoZPTu2JGG4PAji1w4tIyIVr9A9N4sWpBNF4LxZssV84323dWnMg8R1BADZF4sYxaOkp5J53bMcbS5x6DgOZJsAOJIC9qrjrx1h92VHcdO69PC7w3A5SyjI+1rMwOZueSDSdNtLpMUrX1EuQPgxsvlHGCdlo+e5PEkrD0T2CRpla50YcC5rTsuc0HMBxB2SRlexsvZo5o/LX1UdPALvkNr8Gje57uTQLk+xTB3s49fP2YfmoOtJ8I2KKNsceHlrGNDWtE7bNa0WAHi9wAX175dnqLvtA/LXXvZx6+fsw/NTvZx6+fsw/NQdu+XZ6i77QPy15sS+ELBUwvhmw9z45GljmmoGYI/y8j14L7d7OPXz9mH5q572cevn7MPzUEHTEbR2LhtzYEgm18rkAAm3RffC8SkppmTQuLJI3BzXDgQfvHTiFMtV8GoiNxjrdp4aS1roNlrnWyBd2h2QTxsVC9ZRvhkdHK0sexxa5p3tc02IPvQW70F0vjxSiZUMsHeTIz93ILbTfZmCDyIWWxbC46qB8M7Q+ORpa5p4g/wACN4PAgFVb1V6eHCq0F5Pc8tmTN5DzZAObbn2guHFWsilD2hzSC0gEEG4IIuCDxBCCoOnWh0mF1r4JLlvlRycJIyTZ3t4EcCD0WNwHHJaKpjnp3bMkbrjkeBaebSLgjkVaTWZoG3FqIsFhPHd8LzwdbNhPoutY8sjwVUauldFI6ORpa9ji1zSLFrmmxBHMEILSB8GkWFNkis1+dr5mGYAbTHdD94IPJRDLh8jJjC5hEgdsbFvC2r2sOef8Vh9V2n7sKrAXEmnls2Zg4DhIB6Tbn2gkclZSPAqaapjrWhr39mNl4ILXBwGy/Ledk2B5H2LUyMaLsxMc1h0nWqsGiq3VG9POO0+ksfongEeFUTnzOa12z2k0h3NDRfZv6LRf2m/NV11laePxasLxdsEd2wxng2+byPTda55ZDgty15ayO6JDQUrvExu8c8HKSRp8gc2sIz5uHxReK8JwuSqnZDA0vkkcGtaOJPPkALkngAStmmmKY2hCX71d+5Ny5O8yzurvQZ+LVgiF2xNs+aQeYy+4fHduHvO4FWxw+gZTxMihaGRsaGtaNwAFgFhNA9DI8Ko2wMs558KWTjJIRmejRuA4AcyVl8YxaOkgknncGRxtLnHoOAHEk2AHEkLswtc1m6eNwmiLxYzyXbCw8XWzeR6LbgnmSBxVUaqqdLI58ji573FznE3LnONySeZJWb040vkxStfPJcN8mOO+UcYJ2WjrxJ4klenV9oHLi9V2TD2cbBtSS7O0GDzRa4u4nIC43E8EGO0UxWGlq456iE1DIztCIODQ5w8naJabtBztbOw4XUvd8uz1F32gflrp3s49fP2Yfmp3s49fP2YfmoO/fLs9Rd9oH5ad8uz1F32gflrp3s49fP2Yfmp3s49fP2YfmoMNpnrqp8Uo3081C4X8Jj+3aTHIPJePF57yCOIJHFRKpz72cevn7MPzVi9J/g9yUtLJNT1BqHxja7LsdkuaPK2SHuu4DO1s7c7II/0I0tkwutZUR3IHgyMvlJGbbTfbkCDwICtxhWKR1UEc0LtqORoe13MHnyI3EcCCFSkhS5qJ1g9zzdw1DvFTOvESco5T5vRr/wCa3pFBHGlmGmmr6mFwtsTSN922dk+9tj7179W+LikxeklebNEoa48A2QGMk9AH39ykf4QGgztsYhC27SGsnA80iwZIehFmnkQ3moUQXhXKjbU9rJbiFM2nndaribY3OczGjKQc3AeUOl+OUkIOVoen2qeLF6hk0s0kZZH2YDWtII23Ovnx8L7lviIIc72ym9bn+hGne2U3rc/0I1MS+VVVsiY58jmsY0FznOIDWgbySdwQVs1p6rYcHgifHPJI+SQt2XtaBstaSSLddke9Rqt71u6fDFawdjfueEFkZOReSQXyW4XsAByaOZC0ygoXzysihaXyPcGtaN7iTkAgzmjmgtRXRGSFpc1rywkDiGtd/BwRWc0B0UGGYfFTggvA25HDc6R+biOgyaOjQuEFQFIOon9uQ/Im/pOUrd73hnOp+tb/AMFldGNUNFh1S2op+27RocBtyAts9pactkcCg3dERAWO0g0fhrqd8FSwPjf84PBzT5rhwKyKIKj6wdX02E1Gw+74XkmKa2TxyPovHEe8ZLV4pS1wc0lrgQQQbEEG4II3G6udpBgENdTugqWB8b/naeDmnzXDgVove94ZzqfrW/8ABB8NUetoV7W0tY4NqmizXnIVAA39JAN447xxA7fCI/ZDP9TH/TmXoh1A4cxwcx1U1zSCHCYAgg3BBDbgg8VtmkGh8FfSsp6vtJGMc119vZe5zGloc4ttc2cb5IKcqz2oX9iR/wCbL/Ou36hsK/dy/XP/ABW3aN6Nw4fTiCmDmxgucA5xcbuNzmUGVREQFoWtbVu3FafbiAbVRA9m7dtjeYnHkTuPA9CVvq4KCkVRTuje5kjS17SWuaRZzXA2II4EFZnQzTCbC6ts8BvwfGT4MjL5tP8AEHgc1ZXSHVTh+ITmeoid2rgA5zHuZtWyBcBkXWsL9AsZ+obCv3cv1z/xQYLWHrmh/RjP0fJeapaRkfDp2bn7QHkyX8Ee9w3C9fbXVn/1DYV+7l+uf+K9OGamMMppmTRxPL43BzduRzm7Q3EtORsc/cg8WprV5+jqXtp22qp2guBGcUe9sfQ7i7rYeapHXAXKAiIgIiIChzXrq47aM19M3xjB49oHlxtGUnymjf8AFHxc5jXV7bixQUeU96hdYPaM/R9Q7w2AmBxPlMGbova3MjpceaFtE2ovCnuLuxe3aJNmyvDRc3sBfIdF3otSeGwSslibMyRjg5rhM+7XNNwUG+qFdfGrrbacQpm+E0AVDQPKaMhL7WjJ3Sx4FTSF1ljDgQ4Aggggi4IO8EcQgpBuW96Pa3KmjwuWjZcuOUM1/CgY6/aAc/i+iXHoFL0vwf8ADHOJtUNuSdkSjZFzuF23sF073zDOdT9aP+CCtJzKshqU1b9wwd1VLbVMzfBaRnDEcwOj3ZE8hYc1kML1G4bTTMma2V7o3BwbI8OYSN203ZF7Gxt0UghAuq367NY3dtR3JTuvTwu8JwOUsoyJ6sbmBzNzyViMQoxNE6Jxc1r2lpLHFrgCLGzhm024haL+obCv3cv1z/xQVpw3DpKiZkULS+SRwa1o3kn+Ht4K2mgOhkeFUTIWWc8+FLIPPkIzPyRuA5DmSvPozquoMOn7amicJNktDnvc/ZDt+yDuJGV+RI4rbEHKLhEHK4REHK4KIgrlru1c9xT92Uzf7PM7w2gZQynP3MdmRyNxyUVtdY3HBXXxTDI6qB8M7Q+ORpa5p4g/wI3g8CAVo/6hsK/dy/XP/FA1U6btxigMVTsvnjb2czXAESscLCQg7w4XDut+YUeaxtRstO502GNdLDvMAzli+TxkZ/5DrvUraO6qqHD6gT0rZWSAEf3ry1zXDNrmnJw3Gx4gHgtuCCksMz4ZA5jnRyMdcOBLXscDvB3tIUsaL/CHnhaGV0QqAMu1YQyW3xhbZefoqY9IdA6HEP8A5VOx7v3gu2X6bbOPsJIUJ6y9V1Lhw2qd05vnZ7mED2WYD85QSBT/AAg8NcLuFQw8nRA/e1xX2Ov3C/Sm+pP4qshXCCwuL/CNpWNPcsE0rvj7MbPuLnH5gol0y1k1mKm079mIG4gju2IW3Ei5Lz1cT0svvoLodDXyNbM6RoJ8wtH8zSp1wTUthlLZ3YGd3pTu2x9AWYfe1BXXRjQqrxKTZpYXPF7OkOUTPlPOQ9mZ6KxWrjVRDhLe0cRNVOFjLbwWA72xg7hzccz0GS3eCBrGhrGhrQLBrQA0DkAMgvog5RcIg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18456" name="Picture 24" descr="https://encrypted-tbn2.gstatic.com/images?q=tbn:ANd9GcSHyJD00X6YdTf6fltkNZgxGqXjTb34aA3U75UERmhJfLyf5oFM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876256" y="1556792"/>
            <a:ext cx="900099" cy="360040"/>
          </a:xfrm>
          <a:prstGeom prst="rect">
            <a:avLst/>
          </a:prstGeom>
          <a:noFill/>
        </p:spPr>
      </p:pic>
      <p:sp>
        <p:nvSpPr>
          <p:cNvPr id="15" name="Datumsplatzhalt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19. - 21.09.2014</a:t>
            </a:r>
            <a:endParaRPr lang="de-DE"/>
          </a:p>
        </p:txBody>
      </p:sp>
      <p:sp>
        <p:nvSpPr>
          <p:cNvPr id="16" name="Foliennummernplatzhalt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49FE6-423C-496E-8FD7-A4698B94BEDC}" type="slidenum">
              <a:rPr lang="de-DE" smtClean="0"/>
              <a:pPr/>
              <a:t>10</a:t>
            </a:fld>
            <a:endParaRPr lang="de-DE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FEVR General Meeting 2014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Intention / Targets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National </a:t>
            </a:r>
            <a:r>
              <a:rPr lang="de-DE" dirty="0" err="1" smtClean="0"/>
              <a:t>and</a:t>
            </a:r>
            <a:r>
              <a:rPr lang="de-DE" dirty="0" smtClean="0"/>
              <a:t> International </a:t>
            </a:r>
            <a:r>
              <a:rPr lang="de-DE" dirty="0" err="1" smtClean="0"/>
              <a:t>network</a:t>
            </a:r>
            <a:endParaRPr lang="de-DE" dirty="0" smtClean="0"/>
          </a:p>
          <a:p>
            <a:r>
              <a:rPr lang="de-DE" dirty="0" err="1" smtClean="0"/>
              <a:t>Umbrella</a:t>
            </a:r>
            <a:r>
              <a:rPr lang="de-DE" dirty="0" smtClean="0"/>
              <a:t> </a:t>
            </a:r>
            <a:r>
              <a:rPr lang="de-DE" dirty="0" err="1" smtClean="0"/>
              <a:t>function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 Members</a:t>
            </a:r>
          </a:p>
          <a:p>
            <a:r>
              <a:rPr lang="de-DE" dirty="0" smtClean="0"/>
              <a:t>Lobbying </a:t>
            </a:r>
          </a:p>
          <a:p>
            <a:pPr lvl="1"/>
            <a:r>
              <a:rPr lang="de-DE" dirty="0" smtClean="0"/>
              <a:t>Voice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road</a:t>
            </a:r>
            <a:r>
              <a:rPr lang="de-DE" dirty="0" smtClean="0"/>
              <a:t> </a:t>
            </a:r>
            <a:r>
              <a:rPr lang="de-DE" dirty="0" err="1" smtClean="0"/>
              <a:t>accident</a:t>
            </a:r>
            <a:r>
              <a:rPr lang="de-DE" dirty="0" smtClean="0"/>
              <a:t> </a:t>
            </a:r>
            <a:r>
              <a:rPr lang="de-DE" dirty="0" err="1" smtClean="0"/>
              <a:t>victims</a:t>
            </a:r>
            <a:r>
              <a:rPr lang="de-DE" dirty="0" smtClean="0"/>
              <a:t> </a:t>
            </a:r>
          </a:p>
          <a:p>
            <a:pPr lvl="1"/>
            <a:r>
              <a:rPr lang="de-DE" dirty="0" err="1" smtClean="0"/>
              <a:t>Supporting</a:t>
            </a:r>
            <a:r>
              <a:rPr lang="de-DE" dirty="0" smtClean="0"/>
              <a:t> </a:t>
            </a:r>
            <a:r>
              <a:rPr lang="de-DE" dirty="0" err="1" smtClean="0"/>
              <a:t>road</a:t>
            </a:r>
            <a:r>
              <a:rPr lang="de-DE" dirty="0" smtClean="0"/>
              <a:t> </a:t>
            </a:r>
            <a:r>
              <a:rPr lang="de-DE" dirty="0" err="1" smtClean="0"/>
              <a:t>safety</a:t>
            </a:r>
            <a:r>
              <a:rPr lang="de-DE" dirty="0" smtClean="0"/>
              <a:t> </a:t>
            </a:r>
            <a:r>
              <a:rPr lang="de-DE" dirty="0" err="1" smtClean="0"/>
              <a:t>work</a:t>
            </a:r>
            <a:r>
              <a:rPr lang="de-DE" dirty="0" smtClean="0"/>
              <a:t> in Germany </a:t>
            </a:r>
          </a:p>
          <a:p>
            <a:r>
              <a:rPr lang="de-DE" dirty="0" smtClean="0"/>
              <a:t>Workshop in </a:t>
            </a:r>
            <a:r>
              <a:rPr lang="de-DE" dirty="0" err="1" smtClean="0"/>
              <a:t>October</a:t>
            </a:r>
            <a:r>
              <a:rPr lang="de-DE" dirty="0" smtClean="0"/>
              <a:t> </a:t>
            </a:r>
          </a:p>
        </p:txBody>
      </p:sp>
      <p:pic>
        <p:nvPicPr>
          <p:cNvPr id="9" name="Inhaltsplatzhalter 8" descr="Wappen.jpg.jpe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0" y="1771331"/>
            <a:ext cx="5161727" cy="3315338"/>
          </a:xfrm>
          <a:prstGeom prst="rect">
            <a:avLst/>
          </a:prstGeom>
        </p:spPr>
      </p:pic>
      <p:sp>
        <p:nvSpPr>
          <p:cNvPr id="11" name="Rechteck 10"/>
          <p:cNvSpPr/>
          <p:nvPr/>
        </p:nvSpPr>
        <p:spPr>
          <a:xfrm>
            <a:off x="4572000" y="4725144"/>
            <a:ext cx="1368152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/>
          <p:cNvSpPr/>
          <p:nvPr/>
        </p:nvSpPr>
        <p:spPr>
          <a:xfrm>
            <a:off x="8459924" y="4437112"/>
            <a:ext cx="1368152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19. - 21.09.2014</a:t>
            </a:r>
            <a:endParaRPr lang="de-DE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49FE6-423C-496E-8FD7-A4698B94BEDC}" type="slidenum">
              <a:rPr lang="de-DE" smtClean="0"/>
              <a:pPr/>
              <a:t>11</a:t>
            </a:fld>
            <a:endParaRPr lang="de-DE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FEVR General Meeting 2014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19. - 21.09.2014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FEVR General Meeting 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49FE6-423C-496E-8FD7-A4698B94BEDC}" type="slidenum">
              <a:rPr lang="de-DE" smtClean="0"/>
              <a:pPr/>
              <a:t>2</a:t>
            </a:fld>
            <a:endParaRPr lang="de-DE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43012" y="2162969"/>
            <a:ext cx="6657975" cy="340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0066"/>
                </a:solidFill>
                <a:cs typeface="Arial" charset="0"/>
              </a:rPr>
              <a:t>Introduction</a:t>
            </a:r>
            <a:r>
              <a:rPr lang="nl-NL" dirty="0" smtClean="0">
                <a:solidFill>
                  <a:srgbClr val="000066"/>
                </a:solidFill>
                <a:cs typeface="Arial" charset="0"/>
              </a:rPr>
              <a:t>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71500" indent="-571500">
              <a:buClr>
                <a:srgbClr val="0000CC"/>
              </a:buClr>
              <a:buFont typeface="Wingdings" pitchFamily="2" charset="2"/>
              <a:buChar char="Ø"/>
            </a:pPr>
            <a:r>
              <a:rPr lang="nl-NL" dirty="0" smtClean="0">
                <a:solidFill>
                  <a:srgbClr val="002060"/>
                </a:solidFill>
                <a:cs typeface="Arial" charset="0"/>
              </a:rPr>
              <a:t>Wulf Hoffmann </a:t>
            </a:r>
          </a:p>
          <a:p>
            <a:pPr marL="571500" indent="-571500">
              <a:buClr>
                <a:srgbClr val="0000CC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</a:rPr>
              <a:t>Member of the board VOD</a:t>
            </a:r>
            <a:endParaRPr lang="nl-NL" dirty="0" smtClean="0">
              <a:solidFill>
                <a:srgbClr val="002060"/>
              </a:solidFill>
              <a:cs typeface="Arial" charset="0"/>
            </a:endParaRPr>
          </a:p>
          <a:p>
            <a:pPr marL="971550" lvl="1" indent="-571500">
              <a:buClr>
                <a:srgbClr val="0000CC"/>
              </a:buCl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  <a:cs typeface="Arial" charset="0"/>
              </a:rPr>
              <a:t>Former Head of Road / Traffic Policing, Ministry of the Interior Saxony-Anhalt</a:t>
            </a:r>
            <a:endParaRPr lang="nl-NL" sz="2400" dirty="0" smtClean="0">
              <a:solidFill>
                <a:srgbClr val="002060"/>
              </a:solidFill>
              <a:cs typeface="Arial" charset="0"/>
            </a:endParaRPr>
          </a:p>
          <a:p>
            <a:pPr marL="971550" lvl="1" indent="-571500">
              <a:buClr>
                <a:srgbClr val="0000CC"/>
              </a:buClr>
              <a:buFont typeface="Wingdings" pitchFamily="2" charset="2"/>
              <a:buChar char="Ø"/>
            </a:pPr>
            <a:r>
              <a:rPr lang="nl-NL" dirty="0" smtClean="0">
                <a:solidFill>
                  <a:srgbClr val="002060"/>
                </a:solidFill>
                <a:cs typeface="Arial" charset="0"/>
              </a:rPr>
              <a:t>TISPOL WG Road Policing (2012)</a:t>
            </a:r>
          </a:p>
          <a:p>
            <a:pPr marL="571500" indent="-571500">
              <a:buClr>
                <a:srgbClr val="0000CC"/>
              </a:buClr>
              <a:buFont typeface="Wingdings" pitchFamily="2" charset="2"/>
              <a:buChar char="Ø"/>
            </a:pPr>
            <a:r>
              <a:rPr lang="de-DE" dirty="0" err="1" smtClean="0">
                <a:solidFill>
                  <a:srgbClr val="002060"/>
                </a:solidFill>
              </a:rPr>
              <a:t>Retired</a:t>
            </a:r>
            <a:r>
              <a:rPr lang="de-DE" dirty="0" smtClean="0">
                <a:solidFill>
                  <a:srgbClr val="002060"/>
                </a:solidFill>
              </a:rPr>
              <a:t> 2012</a:t>
            </a:r>
          </a:p>
          <a:p>
            <a:pPr marL="571500" indent="-571500">
              <a:buClr>
                <a:srgbClr val="0000CC"/>
              </a:buClr>
              <a:buFont typeface="Wingdings" pitchFamily="2" charset="2"/>
              <a:buChar char="Ø"/>
            </a:pPr>
            <a:r>
              <a:rPr lang="de-DE" dirty="0" err="1" smtClean="0">
                <a:solidFill>
                  <a:srgbClr val="002060"/>
                </a:solidFill>
              </a:rPr>
              <a:t>Advisor</a:t>
            </a:r>
            <a:r>
              <a:rPr lang="de-DE" dirty="0" smtClean="0">
                <a:solidFill>
                  <a:srgbClr val="002060"/>
                </a:solidFill>
              </a:rPr>
              <a:t> </a:t>
            </a:r>
            <a:r>
              <a:rPr lang="de-DE" dirty="0" err="1" smtClean="0">
                <a:solidFill>
                  <a:srgbClr val="002060"/>
                </a:solidFill>
              </a:rPr>
              <a:t>commission</a:t>
            </a:r>
            <a:r>
              <a:rPr lang="de-DE" dirty="0" smtClean="0">
                <a:solidFill>
                  <a:srgbClr val="002060"/>
                </a:solidFill>
              </a:rPr>
              <a:t> „Road </a:t>
            </a:r>
            <a:r>
              <a:rPr lang="de-DE" dirty="0" err="1" smtClean="0">
                <a:solidFill>
                  <a:srgbClr val="002060"/>
                </a:solidFill>
              </a:rPr>
              <a:t>Safety</a:t>
            </a:r>
            <a:r>
              <a:rPr lang="de-DE" dirty="0" smtClean="0">
                <a:solidFill>
                  <a:srgbClr val="002060"/>
                </a:solidFill>
              </a:rPr>
              <a:t>“ (</a:t>
            </a:r>
            <a:r>
              <a:rPr lang="de-DE" dirty="0" err="1" smtClean="0">
                <a:solidFill>
                  <a:srgbClr val="002060"/>
                </a:solidFill>
              </a:rPr>
              <a:t>DPolG</a:t>
            </a:r>
            <a:r>
              <a:rPr lang="de-DE" dirty="0" smtClean="0">
                <a:solidFill>
                  <a:srgbClr val="002060"/>
                </a:solidFill>
              </a:rPr>
              <a:t> - Police Union)</a:t>
            </a:r>
          </a:p>
          <a:p>
            <a:pPr marL="571500" indent="-571500">
              <a:buClr>
                <a:srgbClr val="0000CC"/>
              </a:buClr>
              <a:buFont typeface="Wingdings" pitchFamily="2" charset="2"/>
              <a:buChar char="Ø"/>
            </a:pPr>
            <a:r>
              <a:rPr lang="de-DE" dirty="0" err="1" smtClean="0">
                <a:solidFill>
                  <a:srgbClr val="002060"/>
                </a:solidFill>
              </a:rPr>
              <a:t>Memer</a:t>
            </a:r>
            <a:r>
              <a:rPr lang="de-DE" dirty="0" smtClean="0">
                <a:solidFill>
                  <a:srgbClr val="002060"/>
                </a:solidFill>
              </a:rPr>
              <a:t> </a:t>
            </a:r>
            <a:r>
              <a:rPr lang="de-DE" dirty="0" err="1" smtClean="0">
                <a:solidFill>
                  <a:srgbClr val="002060"/>
                </a:solidFill>
              </a:rPr>
              <a:t>of</a:t>
            </a:r>
            <a:r>
              <a:rPr lang="de-DE" dirty="0" smtClean="0">
                <a:solidFill>
                  <a:srgbClr val="002060"/>
                </a:solidFill>
              </a:rPr>
              <a:t> </a:t>
            </a:r>
            <a:r>
              <a:rPr lang="de-DE" dirty="0" err="1" smtClean="0">
                <a:solidFill>
                  <a:srgbClr val="002060"/>
                </a:solidFill>
              </a:rPr>
              <a:t>board</a:t>
            </a:r>
            <a:r>
              <a:rPr lang="de-DE" dirty="0" smtClean="0">
                <a:solidFill>
                  <a:srgbClr val="002060"/>
                </a:solidFill>
              </a:rPr>
              <a:t> </a:t>
            </a:r>
            <a:r>
              <a:rPr lang="de-DE" dirty="0" err="1" smtClean="0">
                <a:solidFill>
                  <a:srgbClr val="002060"/>
                </a:solidFill>
              </a:rPr>
              <a:t>committee</a:t>
            </a:r>
            <a:r>
              <a:rPr lang="de-DE" dirty="0" smtClean="0">
                <a:solidFill>
                  <a:srgbClr val="002060"/>
                </a:solidFill>
              </a:rPr>
              <a:t>  „Traffic </a:t>
            </a:r>
            <a:r>
              <a:rPr lang="de-DE" dirty="0" err="1" smtClean="0">
                <a:solidFill>
                  <a:srgbClr val="002060"/>
                </a:solidFill>
              </a:rPr>
              <a:t>engineering</a:t>
            </a:r>
            <a:r>
              <a:rPr lang="de-DE" dirty="0" smtClean="0">
                <a:solidFill>
                  <a:srgbClr val="002060"/>
                </a:solidFill>
              </a:rPr>
              <a:t>“ (DVR - German Road </a:t>
            </a:r>
            <a:r>
              <a:rPr lang="de-DE" dirty="0" err="1" smtClean="0">
                <a:solidFill>
                  <a:srgbClr val="002060"/>
                </a:solidFill>
              </a:rPr>
              <a:t>Savety</a:t>
            </a:r>
            <a:r>
              <a:rPr lang="de-DE" dirty="0" smtClean="0">
                <a:solidFill>
                  <a:srgbClr val="002060"/>
                </a:solidFill>
              </a:rPr>
              <a:t> Council)</a:t>
            </a:r>
          </a:p>
          <a:p>
            <a:pPr marL="571500" indent="-571500">
              <a:buClr>
                <a:srgbClr val="0000CC"/>
              </a:buClr>
              <a:buFont typeface="Wingdings" pitchFamily="2" charset="2"/>
              <a:buChar char="Ø"/>
            </a:pPr>
            <a:r>
              <a:rPr lang="de-DE" dirty="0" err="1" smtClean="0">
                <a:solidFill>
                  <a:srgbClr val="002060"/>
                </a:solidFill>
              </a:rPr>
              <a:t>Vice</a:t>
            </a:r>
            <a:r>
              <a:rPr lang="de-DE" dirty="0" smtClean="0">
                <a:solidFill>
                  <a:srgbClr val="002060"/>
                </a:solidFill>
              </a:rPr>
              <a:t>  </a:t>
            </a:r>
            <a:r>
              <a:rPr lang="de-DE" dirty="0" err="1" smtClean="0">
                <a:solidFill>
                  <a:srgbClr val="002060"/>
                </a:solidFill>
              </a:rPr>
              <a:t>president</a:t>
            </a:r>
            <a:r>
              <a:rPr lang="de-DE" dirty="0" smtClean="0">
                <a:solidFill>
                  <a:srgbClr val="002060"/>
                </a:solidFill>
              </a:rPr>
              <a:t> „Landesverkehrswacht“ </a:t>
            </a:r>
            <a:r>
              <a:rPr lang="en-US" dirty="0" smtClean="0">
                <a:solidFill>
                  <a:srgbClr val="002060"/>
                </a:solidFill>
                <a:cs typeface="Arial" charset="0"/>
              </a:rPr>
              <a:t>Saxony-Anhalt</a:t>
            </a:r>
            <a:endParaRPr lang="de-DE" dirty="0" smtClean="0">
              <a:solidFill>
                <a:srgbClr val="002060"/>
              </a:solidFill>
            </a:endParaRPr>
          </a:p>
          <a:p>
            <a:pPr lvl="1"/>
            <a:r>
              <a:rPr lang="de-DE" dirty="0" smtClean="0">
                <a:solidFill>
                  <a:srgbClr val="002060"/>
                </a:solidFill>
              </a:rPr>
              <a:t> German Road </a:t>
            </a:r>
            <a:r>
              <a:rPr lang="de-DE" dirty="0" err="1" smtClean="0">
                <a:solidFill>
                  <a:srgbClr val="002060"/>
                </a:solidFill>
              </a:rPr>
              <a:t>Safety</a:t>
            </a:r>
            <a:r>
              <a:rPr lang="de-DE" dirty="0" smtClean="0">
                <a:solidFill>
                  <a:srgbClr val="002060"/>
                </a:solidFill>
              </a:rPr>
              <a:t> </a:t>
            </a:r>
            <a:r>
              <a:rPr lang="de-DE" dirty="0" err="1" smtClean="0">
                <a:solidFill>
                  <a:srgbClr val="002060"/>
                </a:solidFill>
              </a:rPr>
              <a:t>Association</a:t>
            </a:r>
            <a:r>
              <a:rPr lang="de-DE" dirty="0" smtClean="0">
                <a:solidFill>
                  <a:srgbClr val="002060"/>
                </a:solidFill>
              </a:rPr>
              <a:t>  </a:t>
            </a:r>
          </a:p>
          <a:p>
            <a:pPr lvl="1"/>
            <a:r>
              <a:rPr lang="de-DE" dirty="0" err="1" smtClean="0">
                <a:solidFill>
                  <a:srgbClr val="002060"/>
                </a:solidFill>
              </a:rPr>
              <a:t>With</a:t>
            </a:r>
            <a:r>
              <a:rPr lang="de-DE" dirty="0" smtClean="0">
                <a:solidFill>
                  <a:srgbClr val="002060"/>
                </a:solidFill>
              </a:rPr>
              <a:t> </a:t>
            </a:r>
            <a:r>
              <a:rPr lang="de-DE" dirty="0" err="1" smtClean="0">
                <a:solidFill>
                  <a:srgbClr val="002060"/>
                </a:solidFill>
              </a:rPr>
              <a:t>Associations</a:t>
            </a:r>
            <a:r>
              <a:rPr lang="de-DE" dirty="0" smtClean="0">
                <a:solidFill>
                  <a:srgbClr val="002060"/>
                </a:solidFill>
              </a:rPr>
              <a:t> </a:t>
            </a:r>
            <a:r>
              <a:rPr lang="de-DE" dirty="0" err="1" smtClean="0">
                <a:solidFill>
                  <a:srgbClr val="002060"/>
                </a:solidFill>
              </a:rPr>
              <a:t>for</a:t>
            </a:r>
            <a:r>
              <a:rPr lang="de-DE" dirty="0" smtClean="0">
                <a:solidFill>
                  <a:srgbClr val="002060"/>
                </a:solidFill>
              </a:rPr>
              <a:t> Road </a:t>
            </a:r>
            <a:r>
              <a:rPr lang="de-DE" dirty="0" err="1" smtClean="0">
                <a:solidFill>
                  <a:srgbClr val="002060"/>
                </a:solidFill>
              </a:rPr>
              <a:t>Safety</a:t>
            </a:r>
            <a:r>
              <a:rPr lang="de-DE" dirty="0" smtClean="0">
                <a:solidFill>
                  <a:srgbClr val="002060"/>
                </a:solidFill>
              </a:rPr>
              <a:t> in </a:t>
            </a:r>
            <a:r>
              <a:rPr lang="de-DE" dirty="0" err="1" smtClean="0">
                <a:solidFill>
                  <a:srgbClr val="002060"/>
                </a:solidFill>
              </a:rPr>
              <a:t>each</a:t>
            </a:r>
            <a:r>
              <a:rPr lang="de-DE" dirty="0" smtClean="0">
                <a:solidFill>
                  <a:srgbClr val="002060"/>
                </a:solidFill>
              </a:rPr>
              <a:t> German </a:t>
            </a:r>
            <a:r>
              <a:rPr lang="de-DE" dirty="0" err="1" smtClean="0">
                <a:solidFill>
                  <a:srgbClr val="002060"/>
                </a:solidFill>
              </a:rPr>
              <a:t>federal</a:t>
            </a:r>
            <a:r>
              <a:rPr lang="de-DE" dirty="0" smtClean="0">
                <a:solidFill>
                  <a:srgbClr val="002060"/>
                </a:solidFill>
              </a:rPr>
              <a:t> </a:t>
            </a:r>
            <a:r>
              <a:rPr lang="de-DE" dirty="0" err="1" smtClean="0">
                <a:solidFill>
                  <a:srgbClr val="002060"/>
                </a:solidFill>
              </a:rPr>
              <a:t>state</a:t>
            </a:r>
            <a:r>
              <a:rPr lang="de-DE" dirty="0" smtClean="0">
                <a:solidFill>
                  <a:srgbClr val="002060"/>
                </a:solidFill>
              </a:rPr>
              <a:t> (</a:t>
            </a:r>
            <a:r>
              <a:rPr lang="de-DE" dirty="0" err="1" smtClean="0">
                <a:solidFill>
                  <a:srgbClr val="002060"/>
                </a:solidFill>
              </a:rPr>
              <a:t>land</a:t>
            </a:r>
            <a:r>
              <a:rPr lang="de-DE" dirty="0" smtClean="0">
                <a:solidFill>
                  <a:srgbClr val="002060"/>
                </a:solidFill>
              </a:rPr>
              <a:t>)</a:t>
            </a:r>
          </a:p>
          <a:p>
            <a:pPr lvl="1"/>
            <a:r>
              <a:rPr lang="de-DE" dirty="0" err="1" smtClean="0">
                <a:solidFill>
                  <a:srgbClr val="002060"/>
                </a:solidFill>
              </a:rPr>
              <a:t>About</a:t>
            </a:r>
            <a:r>
              <a:rPr lang="de-DE" dirty="0" smtClean="0">
                <a:solidFill>
                  <a:srgbClr val="002060"/>
                </a:solidFill>
              </a:rPr>
              <a:t> 630 regional, </a:t>
            </a:r>
            <a:r>
              <a:rPr lang="de-DE" dirty="0" err="1" smtClean="0">
                <a:solidFill>
                  <a:srgbClr val="002060"/>
                </a:solidFill>
              </a:rPr>
              <a:t>district</a:t>
            </a:r>
            <a:r>
              <a:rPr lang="de-DE" dirty="0" smtClean="0">
                <a:solidFill>
                  <a:srgbClr val="002060"/>
                </a:solidFill>
              </a:rPr>
              <a:t> </a:t>
            </a:r>
            <a:r>
              <a:rPr lang="de-DE" dirty="0" err="1" smtClean="0">
                <a:solidFill>
                  <a:srgbClr val="002060"/>
                </a:solidFill>
              </a:rPr>
              <a:t>and</a:t>
            </a:r>
            <a:r>
              <a:rPr lang="de-DE" dirty="0" smtClean="0">
                <a:solidFill>
                  <a:srgbClr val="002060"/>
                </a:solidFill>
              </a:rPr>
              <a:t> </a:t>
            </a:r>
            <a:r>
              <a:rPr lang="de-DE" dirty="0" err="1" smtClean="0">
                <a:solidFill>
                  <a:srgbClr val="002060"/>
                </a:solidFill>
              </a:rPr>
              <a:t>local</a:t>
            </a:r>
            <a:r>
              <a:rPr lang="de-DE" dirty="0" smtClean="0">
                <a:solidFill>
                  <a:srgbClr val="002060"/>
                </a:solidFill>
              </a:rPr>
              <a:t> </a:t>
            </a:r>
            <a:r>
              <a:rPr lang="de-DE" dirty="0" err="1" smtClean="0">
                <a:solidFill>
                  <a:srgbClr val="002060"/>
                </a:solidFill>
              </a:rPr>
              <a:t>clubs</a:t>
            </a:r>
            <a:r>
              <a:rPr lang="de-DE" dirty="0" smtClean="0">
                <a:solidFill>
                  <a:srgbClr val="002060"/>
                </a:solidFill>
              </a:rPr>
              <a:t> (26 in </a:t>
            </a:r>
            <a:r>
              <a:rPr lang="de-DE" dirty="0" err="1" smtClean="0">
                <a:solidFill>
                  <a:srgbClr val="002060"/>
                </a:solidFill>
              </a:rPr>
              <a:t>Saxony</a:t>
            </a:r>
            <a:r>
              <a:rPr lang="de-DE" dirty="0" smtClean="0">
                <a:solidFill>
                  <a:srgbClr val="002060"/>
                </a:solidFill>
              </a:rPr>
              <a:t>-Anhalt)</a:t>
            </a:r>
            <a:endParaRPr lang="de-DE" dirty="0">
              <a:solidFill>
                <a:srgbClr val="002060"/>
              </a:solidFill>
            </a:endParaRP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19. - 21.09.2014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49FE6-423C-496E-8FD7-A4698B94BEDC}" type="slidenum">
              <a:rPr lang="de-DE" smtClean="0"/>
              <a:pPr/>
              <a:t>3</a:t>
            </a:fld>
            <a:endParaRPr lang="de-DE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FEVR General Meeting 2014</a:t>
            </a:r>
            <a:endParaRPr lang="de-DE"/>
          </a:p>
        </p:txBody>
      </p:sp>
      <p:pic>
        <p:nvPicPr>
          <p:cNvPr id="8" name="Picture 12" descr="http://www.deutsche-verkehrswacht.de/fileadmin/templates/images/header/dvw-deutsche-verkehrswacht-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352" y="4149080"/>
            <a:ext cx="901452" cy="527994"/>
          </a:xfrm>
          <a:prstGeom prst="rect">
            <a:avLst/>
          </a:prstGeom>
          <a:noFill/>
        </p:spPr>
      </p:pic>
      <p:pic>
        <p:nvPicPr>
          <p:cNvPr id="9" name="Picture 10" descr="http://www.dpolg.de/upload/logos/logo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68344" y="3140968"/>
            <a:ext cx="1100990" cy="3600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Projects DVW</a:t>
            </a:r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	Projects for our main target groups are funded by the Federal Ministry of Transport and Digital Infrastructure </a:t>
            </a:r>
          </a:p>
          <a:p>
            <a:pPr>
              <a:buNone/>
            </a:pPr>
            <a:r>
              <a:rPr lang="en-US" dirty="0" smtClean="0"/>
              <a:t>are</a:t>
            </a:r>
          </a:p>
          <a:p>
            <a:r>
              <a:rPr lang="de-DE" dirty="0" smtClean="0"/>
              <a:t>Mobil bleiben, aber sicher! (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elderly</a:t>
            </a:r>
            <a:r>
              <a:rPr lang="de-DE" dirty="0" smtClean="0"/>
              <a:t>)</a:t>
            </a:r>
          </a:p>
          <a:p>
            <a:r>
              <a:rPr lang="de-DE" dirty="0" err="1" smtClean="0"/>
              <a:t>FahrRad</a:t>
            </a:r>
            <a:r>
              <a:rPr lang="de-DE" dirty="0" smtClean="0"/>
              <a:t>…aber sicher! (</a:t>
            </a:r>
            <a:r>
              <a:rPr lang="de-DE" dirty="0" err="1" smtClean="0"/>
              <a:t>cyclists</a:t>
            </a:r>
            <a:r>
              <a:rPr lang="de-DE" dirty="0" smtClean="0"/>
              <a:t>) </a:t>
            </a:r>
          </a:p>
          <a:p>
            <a:r>
              <a:rPr lang="de-DE" dirty="0" smtClean="0"/>
              <a:t>Kinder im Straßenverkehr (</a:t>
            </a:r>
            <a:r>
              <a:rPr lang="de-DE" dirty="0" err="1" smtClean="0"/>
              <a:t>preschool</a:t>
            </a:r>
            <a:r>
              <a:rPr lang="de-DE" dirty="0" smtClean="0"/>
              <a:t> </a:t>
            </a:r>
            <a:r>
              <a:rPr lang="de-DE" dirty="0" err="1" smtClean="0"/>
              <a:t>children</a:t>
            </a:r>
            <a:r>
              <a:rPr lang="de-DE" dirty="0" smtClean="0"/>
              <a:t>)</a:t>
            </a:r>
          </a:p>
          <a:p>
            <a:r>
              <a:rPr lang="de-DE" dirty="0" smtClean="0"/>
              <a:t>Aktion junge Fahrer (</a:t>
            </a:r>
            <a:r>
              <a:rPr lang="de-DE" dirty="0" err="1" smtClean="0"/>
              <a:t>novice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young</a:t>
            </a:r>
            <a:r>
              <a:rPr lang="de-DE" dirty="0" smtClean="0"/>
              <a:t> </a:t>
            </a:r>
            <a:r>
              <a:rPr lang="de-DE" dirty="0" err="1" smtClean="0"/>
              <a:t>drivers</a:t>
            </a:r>
            <a:r>
              <a:rPr lang="de-DE" dirty="0" smtClean="0"/>
              <a:t>)</a:t>
            </a:r>
          </a:p>
          <a:p>
            <a:r>
              <a:rPr lang="de-DE" dirty="0" err="1" smtClean="0"/>
              <a:t>Within</a:t>
            </a:r>
            <a:r>
              <a:rPr lang="de-DE" dirty="0" smtClean="0"/>
              <a:t> </a:t>
            </a:r>
            <a:r>
              <a:rPr lang="de-DE" dirty="0" err="1" smtClean="0"/>
              <a:t>Saxony</a:t>
            </a:r>
            <a:r>
              <a:rPr lang="de-DE" dirty="0" smtClean="0"/>
              <a:t>-Anhalt</a:t>
            </a:r>
          </a:p>
          <a:p>
            <a:pPr lvl="1"/>
            <a:r>
              <a:rPr lang="de-DE" dirty="0" smtClean="0"/>
              <a:t>Schulwegsicherheit (</a:t>
            </a:r>
            <a:r>
              <a:rPr lang="de-DE" dirty="0" err="1" smtClean="0"/>
              <a:t>road</a:t>
            </a:r>
            <a:r>
              <a:rPr lang="de-DE" dirty="0" smtClean="0"/>
              <a:t> </a:t>
            </a:r>
            <a:r>
              <a:rPr lang="de-DE" dirty="0" err="1" smtClean="0"/>
              <a:t>safety</a:t>
            </a:r>
            <a:r>
              <a:rPr lang="de-DE" dirty="0" smtClean="0"/>
              <a:t> on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way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school</a:t>
            </a:r>
            <a:r>
              <a:rPr lang="de-DE" dirty="0" smtClean="0"/>
              <a:t>)</a:t>
            </a:r>
          </a:p>
          <a:p>
            <a:pPr lvl="1"/>
            <a:r>
              <a:rPr lang="de-DE" dirty="0" smtClean="0"/>
              <a:t>Verkehrsteilnehmerschulung (</a:t>
            </a:r>
            <a:r>
              <a:rPr lang="de-DE" dirty="0" err="1" smtClean="0"/>
              <a:t>every</a:t>
            </a:r>
            <a:r>
              <a:rPr lang="de-DE" dirty="0" smtClean="0"/>
              <a:t> </a:t>
            </a:r>
            <a:r>
              <a:rPr lang="de-DE" dirty="0" err="1" smtClean="0"/>
              <a:t>road</a:t>
            </a:r>
            <a:r>
              <a:rPr lang="de-DE" dirty="0" smtClean="0"/>
              <a:t> </a:t>
            </a:r>
            <a:r>
              <a:rPr lang="de-DE" dirty="0" err="1" smtClean="0"/>
              <a:t>user</a:t>
            </a:r>
            <a:r>
              <a:rPr lang="de-DE" dirty="0" smtClean="0"/>
              <a:t>)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19. - 21.09.2014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FEVR General Meeting 2014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49FE6-423C-496E-8FD7-A4698B94BEDC}" type="slidenum">
              <a:rPr lang="de-DE" smtClean="0"/>
              <a:pPr/>
              <a:t>4</a:t>
            </a:fld>
            <a:endParaRPr lang="de-DE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19. - 21.09.2014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FEVR General Meeting 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49FE6-423C-496E-8FD7-A4698B94BEDC}" type="slidenum">
              <a:rPr lang="de-DE" smtClean="0"/>
              <a:pPr/>
              <a:t>5</a:t>
            </a:fld>
            <a:endParaRPr lang="de-DE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8861285" cy="623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19. - 21.09.2014</a:t>
            </a:r>
            <a:endParaRPr lang="de-DE"/>
          </a:p>
        </p:txBody>
      </p:sp>
      <p:sp>
        <p:nvSpPr>
          <p:cNvPr id="7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FEVR General Meeting 2014</a:t>
            </a:r>
            <a:endParaRPr lang="de-DE"/>
          </a:p>
        </p:txBody>
      </p:sp>
      <p:sp>
        <p:nvSpPr>
          <p:cNvPr id="8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4483A-811F-45DD-839A-886A46C26673}" type="slidenum">
              <a:rPr lang="de-DE"/>
              <a:pPr/>
              <a:t>6</a:t>
            </a:fld>
            <a:endParaRPr lang="de-DE"/>
          </a:p>
        </p:txBody>
      </p:sp>
      <p:pic>
        <p:nvPicPr>
          <p:cNvPr id="166915" name="Inhaltsplatzhalter 4" descr="bundeslaender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300" y="1557338"/>
            <a:ext cx="3300413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7" name="Inhaltsplatzhalter 8"/>
          <p:cNvSpPr>
            <a:spLocks/>
          </p:cNvSpPr>
          <p:nvPr/>
        </p:nvSpPr>
        <p:spPr bwMode="auto">
          <a:xfrm>
            <a:off x="4284663" y="1643063"/>
            <a:ext cx="438467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buFont typeface="Arial" charset="0"/>
              <a:buChar char="•"/>
            </a:pPr>
            <a:r>
              <a:rPr lang="en-US" sz="2800">
                <a:solidFill>
                  <a:srgbClr val="004A82"/>
                </a:solidFill>
                <a:cs typeface="Arial" charset="0"/>
              </a:rPr>
              <a:t>  Federal Government</a:t>
            </a:r>
          </a:p>
          <a:p>
            <a:pPr algn="l">
              <a:spcBef>
                <a:spcPct val="20000"/>
              </a:spcBef>
              <a:buFontTx/>
              <a:buChar char="•"/>
            </a:pPr>
            <a:r>
              <a:rPr lang="en-US" sz="2400">
                <a:solidFill>
                  <a:srgbClr val="004A82"/>
                </a:solidFill>
                <a:cs typeface="Arial" charset="0"/>
              </a:rPr>
              <a:t>Federal Ministry of Interior (Federal Police </a:t>
            </a:r>
            <a:r>
              <a:rPr lang="en-US">
                <a:solidFill>
                  <a:srgbClr val="004A82"/>
                </a:solidFill>
                <a:cs typeface="Arial" charset="0"/>
              </a:rPr>
              <a:t>Border-Air-Rail</a:t>
            </a:r>
            <a:r>
              <a:rPr lang="en-US" sz="2400">
                <a:solidFill>
                  <a:srgbClr val="004A82"/>
                </a:solidFill>
                <a:cs typeface="Arial" charset="0"/>
              </a:rPr>
              <a:t>)</a:t>
            </a:r>
          </a:p>
          <a:p>
            <a:pPr algn="l">
              <a:spcBef>
                <a:spcPct val="20000"/>
              </a:spcBef>
              <a:buFontTx/>
              <a:buChar char="•"/>
            </a:pPr>
            <a:r>
              <a:rPr lang="en-US" sz="2400">
                <a:solidFill>
                  <a:srgbClr val="004A82"/>
                </a:solidFill>
                <a:cs typeface="Arial" charset="0"/>
              </a:rPr>
              <a:t>Federal Ministry of Transport</a:t>
            </a:r>
          </a:p>
          <a:p>
            <a:pPr algn="l">
              <a:spcBef>
                <a:spcPct val="20000"/>
              </a:spcBef>
              <a:buFontTx/>
              <a:buChar char="•"/>
            </a:pPr>
            <a:r>
              <a:rPr lang="en-US" sz="2800" b="1">
                <a:solidFill>
                  <a:srgbClr val="004A82"/>
                </a:solidFill>
                <a:cs typeface="Arial" charset="0"/>
              </a:rPr>
              <a:t>16 Federal States </a:t>
            </a:r>
          </a:p>
          <a:p>
            <a:pPr marL="1600200" lvl="3" indent="-228600" algn="l">
              <a:spcBef>
                <a:spcPct val="20000"/>
              </a:spcBef>
            </a:pPr>
            <a:r>
              <a:rPr lang="en-US">
                <a:solidFill>
                  <a:srgbClr val="004A82"/>
                </a:solidFill>
                <a:cs typeface="Arial" charset="0"/>
              </a:rPr>
              <a:t>with their own</a:t>
            </a:r>
          </a:p>
          <a:p>
            <a:pPr algn="l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rgbClr val="004A82"/>
                </a:solidFill>
                <a:cs typeface="Arial" charset="0"/>
              </a:rPr>
              <a:t>16 Governments</a:t>
            </a:r>
          </a:p>
          <a:p>
            <a:pPr algn="l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rgbClr val="004A82"/>
                </a:solidFill>
                <a:cs typeface="Arial" charset="0"/>
              </a:rPr>
              <a:t>16 Ministry of Interior</a:t>
            </a:r>
          </a:p>
          <a:p>
            <a:pPr algn="l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rgbClr val="004A82"/>
                </a:solidFill>
                <a:cs typeface="Arial" charset="0"/>
              </a:rPr>
              <a:t>16 Independent Police Forces</a:t>
            </a:r>
          </a:p>
        </p:txBody>
      </p:sp>
      <p:sp>
        <p:nvSpPr>
          <p:cNvPr id="16691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>
                <a:solidFill>
                  <a:srgbClr val="000066"/>
                </a:solidFill>
              </a:rPr>
              <a:t>Germany and it‘s Federal States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err="1">
                <a:solidFill>
                  <a:srgbClr val="002060"/>
                </a:solidFill>
              </a:rPr>
              <a:t>U</a:t>
            </a:r>
            <a:r>
              <a:rPr lang="de-DE" err="1" smtClean="0">
                <a:solidFill>
                  <a:srgbClr val="002060"/>
                </a:solidFill>
              </a:rPr>
              <a:t>mbrella</a:t>
            </a:r>
            <a:r>
              <a:rPr lang="de-DE" smtClean="0">
                <a:solidFill>
                  <a:srgbClr val="002060"/>
                </a:solidFill>
              </a:rPr>
              <a:t> </a:t>
            </a:r>
            <a:r>
              <a:rPr lang="de-DE" err="1">
                <a:solidFill>
                  <a:srgbClr val="002060"/>
                </a:solidFill>
              </a:rPr>
              <a:t>A</a:t>
            </a:r>
            <a:r>
              <a:rPr lang="de-DE" err="1" smtClean="0">
                <a:solidFill>
                  <a:srgbClr val="002060"/>
                </a:solidFill>
              </a:rPr>
              <a:t>ssociation</a:t>
            </a:r>
            <a:endParaRPr lang="de-DE">
              <a:solidFill>
                <a:srgbClr val="00206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dirty="0" smtClean="0">
                <a:solidFill>
                  <a:srgbClr val="002060"/>
                </a:solidFill>
              </a:rPr>
              <a:t>German </a:t>
            </a:r>
            <a:r>
              <a:rPr lang="de-DE" dirty="0" err="1" smtClean="0">
                <a:solidFill>
                  <a:srgbClr val="002060"/>
                </a:solidFill>
              </a:rPr>
              <a:t>Umbrella</a:t>
            </a:r>
            <a:r>
              <a:rPr lang="de-DE" dirty="0" smtClean="0">
                <a:solidFill>
                  <a:srgbClr val="002060"/>
                </a:solidFill>
              </a:rPr>
              <a:t> </a:t>
            </a:r>
            <a:r>
              <a:rPr lang="de-DE" dirty="0" err="1" smtClean="0">
                <a:solidFill>
                  <a:srgbClr val="002060"/>
                </a:solidFill>
              </a:rPr>
              <a:t>Association</a:t>
            </a:r>
            <a:r>
              <a:rPr lang="de-DE" dirty="0" smtClean="0">
                <a:solidFill>
                  <a:srgbClr val="002060"/>
                </a:solidFill>
              </a:rPr>
              <a:t> </a:t>
            </a:r>
            <a:r>
              <a:rPr lang="de-DE" dirty="0" err="1" smtClean="0">
                <a:solidFill>
                  <a:srgbClr val="002060"/>
                </a:solidFill>
              </a:rPr>
              <a:t>for</a:t>
            </a:r>
            <a:r>
              <a:rPr lang="de-DE" dirty="0" smtClean="0">
                <a:solidFill>
                  <a:srgbClr val="002060"/>
                </a:solidFill>
              </a:rPr>
              <a:t> all regional </a:t>
            </a:r>
            <a:r>
              <a:rPr lang="de-DE" dirty="0" err="1" smtClean="0">
                <a:solidFill>
                  <a:srgbClr val="002060"/>
                </a:solidFill>
              </a:rPr>
              <a:t>victims</a:t>
            </a:r>
            <a:r>
              <a:rPr lang="de-DE" dirty="0" smtClean="0">
                <a:solidFill>
                  <a:srgbClr val="002060"/>
                </a:solidFill>
              </a:rPr>
              <a:t> </a:t>
            </a:r>
            <a:r>
              <a:rPr lang="de-DE" dirty="0" err="1" smtClean="0">
                <a:solidFill>
                  <a:srgbClr val="002060"/>
                </a:solidFill>
              </a:rPr>
              <a:t>institution</a:t>
            </a:r>
            <a:r>
              <a:rPr lang="de-DE" dirty="0" smtClean="0">
                <a:solidFill>
                  <a:srgbClr val="002060"/>
                </a:solidFill>
              </a:rPr>
              <a:t> / </a:t>
            </a:r>
            <a:r>
              <a:rPr lang="de-DE" dirty="0" err="1" smtClean="0">
                <a:solidFill>
                  <a:srgbClr val="002060"/>
                </a:solidFill>
              </a:rPr>
              <a:t>organisations</a:t>
            </a:r>
            <a:r>
              <a:rPr lang="de-DE" dirty="0" smtClean="0">
                <a:solidFill>
                  <a:srgbClr val="002060"/>
                </a:solidFill>
              </a:rPr>
              <a:t>.</a:t>
            </a:r>
            <a:endParaRPr lang="de-DE" dirty="0">
              <a:solidFill>
                <a:srgbClr val="002060"/>
              </a:solidFill>
            </a:endParaRPr>
          </a:p>
          <a:p>
            <a:r>
              <a:rPr lang="de-DE" dirty="0">
                <a:solidFill>
                  <a:srgbClr val="002060"/>
                </a:solidFill>
              </a:rPr>
              <a:t> </a:t>
            </a:r>
            <a:r>
              <a:rPr lang="de-DE" dirty="0" err="1" smtClean="0">
                <a:solidFill>
                  <a:srgbClr val="002060"/>
                </a:solidFill>
              </a:rPr>
              <a:t>Founded</a:t>
            </a:r>
            <a:r>
              <a:rPr lang="de-DE" dirty="0" smtClean="0">
                <a:solidFill>
                  <a:srgbClr val="002060"/>
                </a:solidFill>
              </a:rPr>
              <a:t>  				2011</a:t>
            </a:r>
          </a:p>
          <a:p>
            <a:pPr lvl="1"/>
            <a:r>
              <a:rPr lang="de-DE" dirty="0" smtClean="0">
                <a:solidFill>
                  <a:srgbClr val="002060"/>
                </a:solidFill>
              </a:rPr>
              <a:t>Prof. Dr. W. Echterhof, Institut </a:t>
            </a:r>
            <a:r>
              <a:rPr lang="de-DE" dirty="0">
                <a:solidFill>
                  <a:srgbClr val="002060"/>
                </a:solidFill>
              </a:rPr>
              <a:t>für Psychologische Unfallnachsorge (</a:t>
            </a:r>
            <a:r>
              <a:rPr lang="de-DE" i="1" dirty="0" err="1">
                <a:solidFill>
                  <a:srgbClr val="002060"/>
                </a:solidFill>
              </a:rPr>
              <a:t>i</a:t>
            </a:r>
            <a:r>
              <a:rPr lang="de-DE" dirty="0" err="1">
                <a:solidFill>
                  <a:srgbClr val="002060"/>
                </a:solidFill>
              </a:rPr>
              <a:t>pu</a:t>
            </a:r>
            <a:r>
              <a:rPr lang="de-DE" dirty="0">
                <a:solidFill>
                  <a:srgbClr val="002060"/>
                </a:solidFill>
              </a:rPr>
              <a:t>), Köln </a:t>
            </a:r>
            <a:r>
              <a:rPr lang="de-DE" dirty="0" smtClean="0">
                <a:solidFill>
                  <a:srgbClr val="002060"/>
                </a:solidFill>
              </a:rPr>
              <a:t> </a:t>
            </a:r>
          </a:p>
          <a:p>
            <a:pPr lvl="2"/>
            <a:r>
              <a:rPr lang="de-DE" dirty="0" smtClean="0">
                <a:solidFill>
                  <a:srgbClr val="002060"/>
                </a:solidFill>
              </a:rPr>
              <a:t>Psychological after-</a:t>
            </a:r>
            <a:r>
              <a:rPr lang="de-DE" dirty="0" err="1" smtClean="0">
                <a:solidFill>
                  <a:srgbClr val="002060"/>
                </a:solidFill>
              </a:rPr>
              <a:t>care</a:t>
            </a:r>
            <a:r>
              <a:rPr lang="de-DE" dirty="0" smtClean="0">
                <a:solidFill>
                  <a:srgbClr val="002060"/>
                </a:solidFill>
              </a:rPr>
              <a:t> Institute , </a:t>
            </a:r>
            <a:r>
              <a:rPr lang="de-DE" dirty="0" err="1" smtClean="0">
                <a:solidFill>
                  <a:srgbClr val="002060"/>
                </a:solidFill>
              </a:rPr>
              <a:t>Colone</a:t>
            </a:r>
            <a:endParaRPr lang="de-DE" dirty="0" smtClean="0">
              <a:solidFill>
                <a:srgbClr val="002060"/>
              </a:solidFill>
            </a:endParaRPr>
          </a:p>
          <a:p>
            <a:pPr lvl="1"/>
            <a:r>
              <a:rPr lang="de-DE" dirty="0" smtClean="0">
                <a:solidFill>
                  <a:srgbClr val="002060"/>
                </a:solidFill>
              </a:rPr>
              <a:t>Senior </a:t>
            </a:r>
            <a:r>
              <a:rPr lang="de-DE" dirty="0" err="1" smtClean="0">
                <a:solidFill>
                  <a:srgbClr val="002060"/>
                </a:solidFill>
              </a:rPr>
              <a:t>police</a:t>
            </a:r>
            <a:r>
              <a:rPr lang="de-DE" dirty="0" smtClean="0">
                <a:solidFill>
                  <a:srgbClr val="002060"/>
                </a:solidFill>
              </a:rPr>
              <a:t> </a:t>
            </a:r>
            <a:r>
              <a:rPr lang="de-DE" dirty="0" err="1" smtClean="0">
                <a:solidFill>
                  <a:srgbClr val="002060"/>
                </a:solidFill>
              </a:rPr>
              <a:t>officers</a:t>
            </a:r>
            <a:r>
              <a:rPr lang="de-DE" dirty="0" smtClean="0">
                <a:solidFill>
                  <a:srgbClr val="002060"/>
                </a:solidFill>
              </a:rPr>
              <a:t> </a:t>
            </a:r>
            <a:r>
              <a:rPr lang="de-DE" dirty="0" err="1" smtClean="0">
                <a:solidFill>
                  <a:srgbClr val="002060"/>
                </a:solidFill>
              </a:rPr>
              <a:t>from</a:t>
            </a:r>
            <a:r>
              <a:rPr lang="de-DE" dirty="0" smtClean="0">
                <a:solidFill>
                  <a:srgbClr val="002060"/>
                </a:solidFill>
              </a:rPr>
              <a:t> </a:t>
            </a:r>
            <a:r>
              <a:rPr lang="de-DE" dirty="0" err="1" smtClean="0">
                <a:solidFill>
                  <a:srgbClr val="002060"/>
                </a:solidFill>
              </a:rPr>
              <a:t>several</a:t>
            </a:r>
            <a:r>
              <a:rPr lang="de-DE" dirty="0" smtClean="0">
                <a:solidFill>
                  <a:srgbClr val="002060"/>
                </a:solidFill>
              </a:rPr>
              <a:t> Federal Staates </a:t>
            </a:r>
            <a:r>
              <a:rPr lang="de-DE" dirty="0" err="1" smtClean="0">
                <a:solidFill>
                  <a:srgbClr val="002060"/>
                </a:solidFill>
              </a:rPr>
              <a:t>of</a:t>
            </a:r>
            <a:r>
              <a:rPr lang="de-DE" dirty="0" smtClean="0">
                <a:solidFill>
                  <a:srgbClr val="002060"/>
                </a:solidFill>
              </a:rPr>
              <a:t> </a:t>
            </a:r>
            <a:r>
              <a:rPr lang="de-DE" dirty="0" err="1" smtClean="0">
                <a:solidFill>
                  <a:srgbClr val="002060"/>
                </a:solidFill>
              </a:rPr>
              <a:t>germany</a:t>
            </a:r>
            <a:endParaRPr lang="de-DE" dirty="0" smtClean="0">
              <a:solidFill>
                <a:srgbClr val="002060"/>
              </a:solidFill>
            </a:endParaRPr>
          </a:p>
          <a:p>
            <a:pPr lvl="1"/>
            <a:r>
              <a:rPr lang="de-DE" dirty="0" smtClean="0">
                <a:solidFill>
                  <a:srgbClr val="002060"/>
                </a:solidFill>
              </a:rPr>
              <a:t>German Police University </a:t>
            </a:r>
          </a:p>
          <a:p>
            <a:r>
              <a:rPr lang="de-DE" dirty="0" err="1">
                <a:solidFill>
                  <a:srgbClr val="002060"/>
                </a:solidFill>
              </a:rPr>
              <a:t>C</a:t>
            </a:r>
            <a:r>
              <a:rPr lang="de-DE" dirty="0" err="1" smtClean="0">
                <a:solidFill>
                  <a:srgbClr val="002060"/>
                </a:solidFill>
              </a:rPr>
              <a:t>haritable</a:t>
            </a:r>
            <a:r>
              <a:rPr lang="de-DE" dirty="0" smtClean="0">
                <a:solidFill>
                  <a:srgbClr val="002060"/>
                </a:solidFill>
              </a:rPr>
              <a:t> tax-</a:t>
            </a:r>
            <a:r>
              <a:rPr lang="de-DE" dirty="0" err="1" smtClean="0">
                <a:solidFill>
                  <a:srgbClr val="002060"/>
                </a:solidFill>
              </a:rPr>
              <a:t>exempt</a:t>
            </a:r>
            <a:r>
              <a:rPr lang="de-DE" dirty="0" smtClean="0">
                <a:solidFill>
                  <a:srgbClr val="002060"/>
                </a:solidFill>
              </a:rPr>
              <a:t> </a:t>
            </a:r>
            <a:r>
              <a:rPr lang="de-DE" dirty="0" err="1" smtClean="0">
                <a:solidFill>
                  <a:srgbClr val="002060"/>
                </a:solidFill>
              </a:rPr>
              <a:t>status</a:t>
            </a:r>
            <a:r>
              <a:rPr lang="de-DE" dirty="0" smtClean="0">
                <a:solidFill>
                  <a:srgbClr val="002060"/>
                </a:solidFill>
              </a:rPr>
              <a:t> 	2012</a:t>
            </a:r>
          </a:p>
          <a:p>
            <a:r>
              <a:rPr lang="de-DE" dirty="0" smtClean="0">
                <a:solidFill>
                  <a:srgbClr val="002060"/>
                </a:solidFill>
              </a:rPr>
              <a:t>Registered </a:t>
            </a:r>
            <a:r>
              <a:rPr lang="de-DE" dirty="0" err="1" smtClean="0">
                <a:solidFill>
                  <a:srgbClr val="002060"/>
                </a:solidFill>
              </a:rPr>
              <a:t>association</a:t>
            </a:r>
            <a:r>
              <a:rPr lang="de-DE" dirty="0" smtClean="0">
                <a:solidFill>
                  <a:srgbClr val="002060"/>
                </a:solidFill>
              </a:rPr>
              <a:t> 		2013</a:t>
            </a:r>
          </a:p>
          <a:p>
            <a:r>
              <a:rPr lang="de-DE" dirty="0">
                <a:solidFill>
                  <a:srgbClr val="002060"/>
                </a:solidFill>
              </a:rPr>
              <a:t>A</a:t>
            </a:r>
            <a:r>
              <a:rPr lang="de-DE" dirty="0" smtClean="0">
                <a:solidFill>
                  <a:srgbClr val="002060"/>
                </a:solidFill>
              </a:rPr>
              <a:t>cademic </a:t>
            </a:r>
            <a:r>
              <a:rPr lang="de-DE" dirty="0" err="1" smtClean="0">
                <a:solidFill>
                  <a:srgbClr val="002060"/>
                </a:solidFill>
              </a:rPr>
              <a:t>advisory</a:t>
            </a:r>
            <a:r>
              <a:rPr lang="de-DE" dirty="0" smtClean="0">
                <a:solidFill>
                  <a:srgbClr val="002060"/>
                </a:solidFill>
              </a:rPr>
              <a:t> </a:t>
            </a:r>
            <a:r>
              <a:rPr lang="de-DE" dirty="0" err="1" smtClean="0">
                <a:solidFill>
                  <a:srgbClr val="002060"/>
                </a:solidFill>
              </a:rPr>
              <a:t>council</a:t>
            </a:r>
            <a:r>
              <a:rPr lang="de-DE" dirty="0" smtClean="0">
                <a:solidFill>
                  <a:srgbClr val="002060"/>
                </a:solidFill>
              </a:rPr>
              <a:t> 	2014</a:t>
            </a:r>
            <a:br>
              <a:rPr lang="de-DE" dirty="0" smtClean="0">
                <a:solidFill>
                  <a:srgbClr val="002060"/>
                </a:solidFill>
              </a:rPr>
            </a:br>
            <a:endParaRPr lang="de-DE" dirty="0">
              <a:solidFill>
                <a:srgbClr val="002060"/>
              </a:solidFill>
            </a:endParaRPr>
          </a:p>
          <a:p>
            <a:endParaRPr lang="de-DE" dirty="0">
              <a:solidFill>
                <a:srgbClr val="002060"/>
              </a:solidFill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19. - 21.09.2014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49FE6-423C-496E-8FD7-A4698B94BEDC}" type="slidenum">
              <a:rPr lang="de-DE" smtClean="0"/>
              <a:pPr/>
              <a:t>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FEVR General Meeting 2014</a:t>
            </a:r>
            <a:endParaRPr lang="de-DE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002060"/>
                </a:solidFill>
              </a:rPr>
              <a:t>Members 2014</a:t>
            </a:r>
            <a:endParaRPr lang="de-DE" dirty="0">
              <a:solidFill>
                <a:srgbClr val="00206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6707088" cy="4525963"/>
          </a:xfrm>
          <a:noFill/>
        </p:spPr>
        <p:txBody>
          <a:bodyPr>
            <a:normAutofit fontScale="92500" lnSpcReduction="20000"/>
          </a:bodyPr>
          <a:lstStyle/>
          <a:p>
            <a:pPr lvl="0"/>
            <a:r>
              <a:rPr lang="de-DE" dirty="0">
                <a:solidFill>
                  <a:srgbClr val="002060"/>
                </a:solidFill>
              </a:rPr>
              <a:t>Deutsche Gesellschaft für Verkehrspsychologie e.V. </a:t>
            </a:r>
            <a:endParaRPr lang="de-DE" dirty="0" smtClean="0">
              <a:solidFill>
                <a:srgbClr val="002060"/>
              </a:solidFill>
            </a:endParaRPr>
          </a:p>
          <a:p>
            <a:pPr lvl="0"/>
            <a:r>
              <a:rPr lang="de-DE" dirty="0" smtClean="0">
                <a:solidFill>
                  <a:srgbClr val="002060"/>
                </a:solidFill>
              </a:rPr>
              <a:t>Deutsche Hochschule der Polizei (</a:t>
            </a:r>
            <a:r>
              <a:rPr lang="de-DE" dirty="0" err="1" smtClean="0">
                <a:solidFill>
                  <a:srgbClr val="002060"/>
                </a:solidFill>
              </a:rPr>
              <a:t>DHPol</a:t>
            </a:r>
            <a:r>
              <a:rPr lang="de-DE" dirty="0">
                <a:solidFill>
                  <a:srgbClr val="002060"/>
                </a:solidFill>
              </a:rPr>
              <a:t>)</a:t>
            </a:r>
          </a:p>
          <a:p>
            <a:pPr lvl="0"/>
            <a:r>
              <a:rPr lang="de-DE" dirty="0">
                <a:solidFill>
                  <a:srgbClr val="002060"/>
                </a:solidFill>
              </a:rPr>
              <a:t>Deutsche Kinderhilfe e.V</a:t>
            </a:r>
            <a:r>
              <a:rPr lang="de-DE" dirty="0" smtClean="0">
                <a:solidFill>
                  <a:srgbClr val="002060"/>
                </a:solidFill>
              </a:rPr>
              <a:t>.</a:t>
            </a:r>
            <a:endParaRPr lang="de-DE" dirty="0">
              <a:solidFill>
                <a:srgbClr val="002060"/>
              </a:solidFill>
            </a:endParaRPr>
          </a:p>
          <a:p>
            <a:pPr lvl="0"/>
            <a:r>
              <a:rPr lang="de-DE" dirty="0">
                <a:solidFill>
                  <a:srgbClr val="002060"/>
                </a:solidFill>
              </a:rPr>
              <a:t>Deutsche Polizeigewerkschaft (</a:t>
            </a:r>
            <a:r>
              <a:rPr lang="de-DE" dirty="0" err="1">
                <a:solidFill>
                  <a:srgbClr val="002060"/>
                </a:solidFill>
              </a:rPr>
              <a:t>DPolG</a:t>
            </a:r>
            <a:r>
              <a:rPr lang="de-DE" dirty="0" smtClean="0">
                <a:solidFill>
                  <a:srgbClr val="002060"/>
                </a:solidFill>
              </a:rPr>
              <a:t>) </a:t>
            </a:r>
            <a:endParaRPr lang="de-DE" dirty="0">
              <a:solidFill>
                <a:srgbClr val="002060"/>
              </a:solidFill>
            </a:endParaRPr>
          </a:p>
          <a:p>
            <a:pPr lvl="0"/>
            <a:r>
              <a:rPr lang="de-DE" b="1" dirty="0">
                <a:solidFill>
                  <a:srgbClr val="002060"/>
                </a:solidFill>
              </a:rPr>
              <a:t>Deutsche Verkehrswacht e.V. (DVW)</a:t>
            </a:r>
          </a:p>
          <a:p>
            <a:pPr lvl="0"/>
            <a:r>
              <a:rPr lang="de-DE" dirty="0">
                <a:solidFill>
                  <a:srgbClr val="002060"/>
                </a:solidFill>
              </a:rPr>
              <a:t>Gesellschaft für Ursachenforschung bei Verkehrsunfällen e. V. (GUVU</a:t>
            </a:r>
            <a:r>
              <a:rPr lang="de-DE" dirty="0" smtClean="0">
                <a:solidFill>
                  <a:srgbClr val="002060"/>
                </a:solidFill>
              </a:rPr>
              <a:t>) </a:t>
            </a:r>
            <a:endParaRPr lang="de-DE" dirty="0">
              <a:solidFill>
                <a:srgbClr val="002060"/>
              </a:solidFill>
            </a:endParaRPr>
          </a:p>
          <a:p>
            <a:pPr lvl="0"/>
            <a:r>
              <a:rPr lang="de-DE" dirty="0">
                <a:solidFill>
                  <a:srgbClr val="002060"/>
                </a:solidFill>
              </a:rPr>
              <a:t>Institut für Psychologische Unfallnachsorge in Köln (</a:t>
            </a:r>
            <a:r>
              <a:rPr lang="de-DE" dirty="0" err="1">
                <a:solidFill>
                  <a:srgbClr val="002060"/>
                </a:solidFill>
              </a:rPr>
              <a:t>ipu</a:t>
            </a:r>
            <a:r>
              <a:rPr lang="de-DE" dirty="0">
                <a:solidFill>
                  <a:srgbClr val="002060"/>
                </a:solidFill>
              </a:rPr>
              <a:t>)</a:t>
            </a:r>
          </a:p>
          <a:p>
            <a:r>
              <a:rPr lang="de-DE" dirty="0">
                <a:solidFill>
                  <a:srgbClr val="002060"/>
                </a:solidFill>
              </a:rPr>
              <a:t>Unfallopfer-Lobby Deutschland </a:t>
            </a:r>
            <a:r>
              <a:rPr lang="de-DE" dirty="0" err="1">
                <a:solidFill>
                  <a:srgbClr val="002060"/>
                </a:solidFill>
              </a:rPr>
              <a:t>subvenio</a:t>
            </a:r>
            <a:r>
              <a:rPr lang="de-DE" dirty="0">
                <a:solidFill>
                  <a:srgbClr val="002060"/>
                </a:solidFill>
              </a:rPr>
              <a:t> </a:t>
            </a:r>
            <a:r>
              <a:rPr lang="de-DE" dirty="0" err="1">
                <a:solidFill>
                  <a:srgbClr val="002060"/>
                </a:solidFill>
              </a:rPr>
              <a:t>e.V</a:t>
            </a:r>
            <a:endParaRPr lang="de-DE" dirty="0">
              <a:solidFill>
                <a:srgbClr val="002060"/>
              </a:solidFill>
            </a:endParaRPr>
          </a:p>
        </p:txBody>
      </p:sp>
      <p:sp>
        <p:nvSpPr>
          <p:cNvPr id="12" name="Inhaltsplatzhalter 11"/>
          <p:cNvSpPr>
            <a:spLocks noGrp="1"/>
          </p:cNvSpPr>
          <p:nvPr>
            <p:ph sz="half" idx="2"/>
          </p:nvPr>
        </p:nvSpPr>
        <p:spPr>
          <a:xfrm>
            <a:off x="7452320" y="1600200"/>
            <a:ext cx="123448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de-DE" smtClean="0"/>
              <a:t> </a:t>
            </a:r>
            <a:endParaRPr lang="de-DE"/>
          </a:p>
        </p:txBody>
      </p:sp>
      <p:pic>
        <p:nvPicPr>
          <p:cNvPr id="2050" name="Picture 2" descr="Subvenio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5301208"/>
            <a:ext cx="1009650" cy="333376"/>
          </a:xfrm>
          <a:prstGeom prst="rect">
            <a:avLst/>
          </a:prstGeom>
          <a:noFill/>
        </p:spPr>
      </p:pic>
      <p:pic>
        <p:nvPicPr>
          <p:cNvPr id="2052" name="Picture 4" descr="http://www.dgvp-verkehrspsychologie.de/wp-content/themes/dgvp/images/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1628800"/>
            <a:ext cx="848961" cy="429658"/>
          </a:xfrm>
          <a:prstGeom prst="rect">
            <a:avLst/>
          </a:prstGeom>
          <a:noFill/>
        </p:spPr>
      </p:pic>
      <p:pic>
        <p:nvPicPr>
          <p:cNvPr id="2054" name="Picture 6" descr="Logo: DHPo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4288" y="2132856"/>
            <a:ext cx="1028274" cy="432048"/>
          </a:xfrm>
          <a:prstGeom prst="rect">
            <a:avLst/>
          </a:prstGeom>
          <a:noFill/>
        </p:spPr>
      </p:pic>
      <p:pic>
        <p:nvPicPr>
          <p:cNvPr id="2056" name="Picture 8" descr="Logo von Deutsche Kinderhilfe e.V.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36296" y="2564904"/>
            <a:ext cx="488625" cy="360040"/>
          </a:xfrm>
          <a:prstGeom prst="rect">
            <a:avLst/>
          </a:prstGeom>
          <a:noFill/>
        </p:spPr>
      </p:pic>
      <p:pic>
        <p:nvPicPr>
          <p:cNvPr id="2058" name="Picture 10" descr="http://www.dpolg.de/upload/logos/logo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64288" y="2924944"/>
            <a:ext cx="1368152" cy="447406"/>
          </a:xfrm>
          <a:prstGeom prst="rect">
            <a:avLst/>
          </a:prstGeom>
          <a:noFill/>
        </p:spPr>
      </p:pic>
      <p:pic>
        <p:nvPicPr>
          <p:cNvPr id="2060" name="Picture 12" descr="http://www.deutsche-verkehrswacht.de/fileadmin/templates/images/header/dvw-deutsche-verkehrswacht-logo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236296" y="3429000"/>
            <a:ext cx="757436" cy="443642"/>
          </a:xfrm>
          <a:prstGeom prst="rect">
            <a:avLst/>
          </a:prstGeom>
          <a:noFill/>
        </p:spPr>
      </p:pic>
      <p:pic>
        <p:nvPicPr>
          <p:cNvPr id="2062" name="Picture 14" descr="http://www.guvu.de/wp-content/themes/guvu/images/logo.g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508787" y="4221088"/>
            <a:ext cx="2635213" cy="436996"/>
          </a:xfrm>
          <a:prstGeom prst="rect">
            <a:avLst/>
          </a:prstGeom>
          <a:noFill/>
        </p:spPr>
      </p:pic>
      <p:sp>
        <p:nvSpPr>
          <p:cNvPr id="13" name="Datumsplatzhalt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19. - 21.09.2014</a:t>
            </a:r>
            <a:endParaRPr lang="de-DE"/>
          </a:p>
        </p:txBody>
      </p:sp>
      <p:sp>
        <p:nvSpPr>
          <p:cNvPr id="14" name="Foliennummernplatzhalt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49FE6-423C-496E-8FD7-A4698B94BEDC}" type="slidenum">
              <a:rPr lang="de-DE" smtClean="0"/>
              <a:pPr/>
              <a:t>8</a:t>
            </a:fld>
            <a:endParaRPr lang="de-DE"/>
          </a:p>
        </p:txBody>
      </p:sp>
      <p:sp>
        <p:nvSpPr>
          <p:cNvPr id="15" name="Fußzeilenplatzhalt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FEVR General Meeting 2014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>
                <a:solidFill>
                  <a:srgbClr val="002060"/>
                </a:solidFill>
              </a:rPr>
              <a:t>Cooperation</a:t>
            </a:r>
            <a:r>
              <a:rPr lang="de-DE" dirty="0" smtClean="0">
                <a:solidFill>
                  <a:srgbClr val="002060"/>
                </a:solidFill>
              </a:rPr>
              <a:t> 2014</a:t>
            </a:r>
            <a:endParaRPr lang="de-DE" dirty="0">
              <a:solidFill>
                <a:srgbClr val="00206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6707088" cy="4525963"/>
          </a:xfrm>
        </p:spPr>
        <p:txBody>
          <a:bodyPr>
            <a:normAutofit/>
          </a:bodyPr>
          <a:lstStyle/>
          <a:p>
            <a:pPr lvl="0"/>
            <a:r>
              <a:rPr lang="de-DE">
                <a:solidFill>
                  <a:srgbClr val="002060"/>
                </a:solidFill>
              </a:rPr>
              <a:t>Bundesanstalt für Straßenwesen (BASt</a:t>
            </a:r>
            <a:r>
              <a:rPr lang="en-US">
                <a:solidFill>
                  <a:srgbClr val="002060"/>
                </a:solidFill>
              </a:rPr>
              <a:t>)</a:t>
            </a:r>
            <a:endParaRPr lang="de-DE">
              <a:solidFill>
                <a:srgbClr val="002060"/>
              </a:solidFill>
            </a:endParaRPr>
          </a:p>
          <a:p>
            <a:pPr lvl="0"/>
            <a:r>
              <a:rPr lang="de-DE">
                <a:solidFill>
                  <a:srgbClr val="002060"/>
                </a:solidFill>
              </a:rPr>
              <a:t>Deutscher Verkehrssicherheitsrat e. V. (DVR)</a:t>
            </a:r>
          </a:p>
          <a:p>
            <a:pPr lvl="0"/>
            <a:r>
              <a:rPr lang="de-DE" err="1">
                <a:solidFill>
                  <a:srgbClr val="002060"/>
                </a:solidFill>
              </a:rPr>
              <a:t>Fédération</a:t>
            </a:r>
            <a:r>
              <a:rPr lang="de-DE">
                <a:solidFill>
                  <a:srgbClr val="002060"/>
                </a:solidFill>
              </a:rPr>
              <a:t> </a:t>
            </a:r>
            <a:r>
              <a:rPr lang="de-DE" err="1">
                <a:solidFill>
                  <a:srgbClr val="002060"/>
                </a:solidFill>
              </a:rPr>
              <a:t>Européenne</a:t>
            </a:r>
            <a:r>
              <a:rPr lang="de-DE">
                <a:solidFill>
                  <a:srgbClr val="002060"/>
                </a:solidFill>
              </a:rPr>
              <a:t> des </a:t>
            </a:r>
            <a:r>
              <a:rPr lang="de-DE" err="1">
                <a:solidFill>
                  <a:srgbClr val="002060"/>
                </a:solidFill>
              </a:rPr>
              <a:t>Victimes</a:t>
            </a:r>
            <a:r>
              <a:rPr lang="de-DE">
                <a:solidFill>
                  <a:srgbClr val="002060"/>
                </a:solidFill>
              </a:rPr>
              <a:t> de la Route (FEVR) </a:t>
            </a:r>
          </a:p>
          <a:p>
            <a:pPr lvl="0"/>
            <a:r>
              <a:rPr lang="en-US">
                <a:solidFill>
                  <a:srgbClr val="002060"/>
                </a:solidFill>
              </a:rPr>
              <a:t>World Health </a:t>
            </a:r>
            <a:r>
              <a:rPr lang="de-DE">
                <a:solidFill>
                  <a:srgbClr val="002060"/>
                </a:solidFill>
              </a:rPr>
              <a:t>Organisation</a:t>
            </a:r>
            <a:r>
              <a:rPr lang="en-US">
                <a:solidFill>
                  <a:srgbClr val="002060"/>
                </a:solidFill>
              </a:rPr>
              <a:t> (WHO)</a:t>
            </a:r>
            <a:endParaRPr lang="de-DE">
              <a:solidFill>
                <a:srgbClr val="002060"/>
              </a:solidFill>
            </a:endParaRPr>
          </a:p>
          <a:p>
            <a:r>
              <a:rPr lang="de-DE">
                <a:solidFill>
                  <a:srgbClr val="002060"/>
                </a:solidFill>
              </a:rPr>
              <a:t>ZNS - Hannelore Kohl Stiftung</a:t>
            </a:r>
          </a:p>
        </p:txBody>
      </p:sp>
      <p:sp>
        <p:nvSpPr>
          <p:cNvPr id="12" name="Inhaltsplatzhalter 11"/>
          <p:cNvSpPr>
            <a:spLocks noGrp="1"/>
          </p:cNvSpPr>
          <p:nvPr>
            <p:ph sz="half" idx="2"/>
          </p:nvPr>
        </p:nvSpPr>
        <p:spPr>
          <a:xfrm>
            <a:off x="7452320" y="1600200"/>
            <a:ext cx="123448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smtClean="0"/>
              <a:t> </a:t>
            </a:r>
            <a:endParaRPr lang="de-DE"/>
          </a:p>
        </p:txBody>
      </p:sp>
      <p:pic>
        <p:nvPicPr>
          <p:cNvPr id="17410" name="Picture 2" descr="http://www.fevr.org/new/wp-content/themes/atahualpa/images/logo-fev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3040679"/>
            <a:ext cx="1691680" cy="715711"/>
          </a:xfrm>
          <a:prstGeom prst="rect">
            <a:avLst/>
          </a:prstGeom>
          <a:noFill/>
        </p:spPr>
      </p:pic>
      <p:pic>
        <p:nvPicPr>
          <p:cNvPr id="17412" name="Picture 4" descr="DVR Deutscher Verkehrssicherheitsra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336" y="2132856"/>
            <a:ext cx="792088" cy="817640"/>
          </a:xfrm>
          <a:prstGeom prst="rect">
            <a:avLst/>
          </a:prstGeom>
          <a:noFill/>
        </p:spPr>
      </p:pic>
      <p:pic>
        <p:nvPicPr>
          <p:cNvPr id="17414" name="Picture 6" descr="Government Site Builder Standardlösung (Link zur Startseite)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80312" y="1628800"/>
            <a:ext cx="1120123" cy="504056"/>
          </a:xfrm>
          <a:prstGeom prst="rect">
            <a:avLst/>
          </a:prstGeom>
          <a:noFill/>
        </p:spPr>
      </p:pic>
      <p:pic>
        <p:nvPicPr>
          <p:cNvPr id="17416" name="Picture 8" descr="http://www.hannelore-kohl-stiftung.de/img/logo201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6216" y="4509120"/>
            <a:ext cx="1457834" cy="1224136"/>
          </a:xfrm>
          <a:prstGeom prst="rect">
            <a:avLst/>
          </a:prstGeom>
          <a:noFill/>
        </p:spPr>
      </p:pic>
      <p:pic>
        <p:nvPicPr>
          <p:cNvPr id="17418" name="Picture 10" descr="http://www.who.int/sysmedia/media/style/img/footer_emblem-en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08304" y="4005064"/>
            <a:ext cx="1238250" cy="381001"/>
          </a:xfrm>
          <a:prstGeom prst="rect">
            <a:avLst/>
          </a:prstGeom>
          <a:noFill/>
        </p:spPr>
      </p:pic>
      <p:sp>
        <p:nvSpPr>
          <p:cNvPr id="10" name="Datumsplatzhalt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19. - 21.09.2014</a:t>
            </a:r>
            <a:endParaRPr lang="de-DE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49FE6-423C-496E-8FD7-A4698B94BEDC}" type="slidenum">
              <a:rPr lang="de-DE" smtClean="0"/>
              <a:pPr/>
              <a:t>9</a:t>
            </a:fld>
            <a:endParaRPr lang="de-DE"/>
          </a:p>
        </p:txBody>
      </p:sp>
      <p:sp>
        <p:nvSpPr>
          <p:cNvPr id="13" name="Fußzeilenplatzhalt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FEVR General Meeting 2014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501</Words>
  <Application>Microsoft Office PowerPoint</Application>
  <PresentationFormat>Bildschirmpräsentation (4:3)</PresentationFormat>
  <Paragraphs>126</Paragraphs>
  <Slides>11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2" baseType="lpstr">
      <vt:lpstr>Larissa-Design</vt:lpstr>
      <vt:lpstr>„Road Casualty-Assistance Germany“ „German Federation of Road Traffic Victims“ “Registered association“  - charitable tax-exempt status -</vt:lpstr>
      <vt:lpstr>Folie 2</vt:lpstr>
      <vt:lpstr>Introduction </vt:lpstr>
      <vt:lpstr>Projects DVW</vt:lpstr>
      <vt:lpstr>Folie 5</vt:lpstr>
      <vt:lpstr>Germany and it‘s Federal States</vt:lpstr>
      <vt:lpstr>Umbrella Association</vt:lpstr>
      <vt:lpstr>Members 2014</vt:lpstr>
      <vt:lpstr>Cooperation 2014</vt:lpstr>
      <vt:lpstr>Concret Consideration 2014</vt:lpstr>
      <vt:lpstr>Intention / Targets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Verkehrsunfall-Opferhilfe Deutschland e.V. (VOD)</dc:title>
  <dc:creator>Hoffmann</dc:creator>
  <cp:lastModifiedBy>Wulf Hoffmann</cp:lastModifiedBy>
  <cp:revision>19</cp:revision>
  <dcterms:created xsi:type="dcterms:W3CDTF">2014-09-06T09:21:21Z</dcterms:created>
  <dcterms:modified xsi:type="dcterms:W3CDTF">2014-09-19T21:11:33Z</dcterms:modified>
</cp:coreProperties>
</file>